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63" r:id="rId3"/>
    <p:sldId id="265" r:id="rId4"/>
    <p:sldId id="273" r:id="rId5"/>
    <p:sldId id="290" r:id="rId6"/>
    <p:sldId id="272" r:id="rId7"/>
    <p:sldId id="267" r:id="rId8"/>
    <p:sldId id="269" r:id="rId9"/>
    <p:sldId id="291" r:id="rId10"/>
    <p:sldId id="270" r:id="rId11"/>
    <p:sldId id="271" r:id="rId12"/>
    <p:sldId id="274" r:id="rId13"/>
    <p:sldId id="275" r:id="rId14"/>
    <p:sldId id="276" r:id="rId15"/>
    <p:sldId id="277" r:id="rId16"/>
    <p:sldId id="285" r:id="rId17"/>
    <p:sldId id="279" r:id="rId18"/>
    <p:sldId id="286" r:id="rId19"/>
    <p:sldId id="280" r:id="rId20"/>
    <p:sldId id="281" r:id="rId21"/>
    <p:sldId id="283" r:id="rId22"/>
    <p:sldId id="282" r:id="rId23"/>
    <p:sldId id="292" r:id="rId24"/>
    <p:sldId id="294" r:id="rId25"/>
    <p:sldId id="284" r:id="rId26"/>
    <p:sldId id="266" r:id="rId27"/>
    <p:sldId id="293" r:id="rId28"/>
    <p:sldId id="288" r:id="rId29"/>
    <p:sldId id="289"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1324"/>
    <a:srgbClr val="0C4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4" autoAdjust="0"/>
    <p:restoredTop sz="79924" autoAdjust="0"/>
  </p:normalViewPr>
  <p:slideViewPr>
    <p:cSldViewPr snapToGrid="0" showGuides="1">
      <p:cViewPr varScale="1">
        <p:scale>
          <a:sx n="70" d="100"/>
          <a:sy n="70" d="100"/>
        </p:scale>
        <p:origin x="941"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2018/9/22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extLst>
      <p:ext uri="{BB962C8B-B14F-4D97-AF65-F5344CB8AC3E}">
        <p14:creationId xmlns:p14="http://schemas.microsoft.com/office/powerpoint/2010/main" val="4067275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Arial" charset="0"/>
                <a:ea typeface="华文中宋" charset="0"/>
              </a:defRPr>
            </a:lvl1pPr>
            <a:lvl2pPr marL="742950" indent="-285750">
              <a:defRPr sz="2000" b="1">
                <a:solidFill>
                  <a:schemeClr val="tx1"/>
                </a:solidFill>
                <a:latin typeface="Arial" charset="0"/>
                <a:ea typeface="华文中宋" charset="0"/>
              </a:defRPr>
            </a:lvl2pPr>
            <a:lvl3pPr marL="1143000" indent="-228600">
              <a:defRPr sz="2000" b="1">
                <a:solidFill>
                  <a:schemeClr val="tx1"/>
                </a:solidFill>
                <a:latin typeface="Arial" charset="0"/>
                <a:ea typeface="华文中宋" charset="0"/>
              </a:defRPr>
            </a:lvl3pPr>
            <a:lvl4pPr marL="1600200" indent="-228600">
              <a:defRPr sz="2000" b="1">
                <a:solidFill>
                  <a:schemeClr val="tx1"/>
                </a:solidFill>
                <a:latin typeface="Arial" charset="0"/>
                <a:ea typeface="华文中宋" charset="0"/>
              </a:defRPr>
            </a:lvl4pPr>
            <a:lvl5pPr marL="2057400" indent="-228600">
              <a:defRPr sz="2000" b="1">
                <a:solidFill>
                  <a:schemeClr val="tx1"/>
                </a:solidFill>
                <a:latin typeface="Arial" charset="0"/>
                <a:ea typeface="华文中宋" charset="0"/>
              </a:defRPr>
            </a:lvl5pPr>
            <a:lvl6pPr marL="2514600" indent="-228600" eaLnBrk="0" fontAlgn="base" hangingPunct="0">
              <a:spcBef>
                <a:spcPct val="0"/>
              </a:spcBef>
              <a:spcAft>
                <a:spcPct val="0"/>
              </a:spcAft>
              <a:defRPr sz="2000" b="1">
                <a:solidFill>
                  <a:schemeClr val="tx1"/>
                </a:solidFill>
                <a:latin typeface="Arial" charset="0"/>
                <a:ea typeface="华文中宋" charset="0"/>
              </a:defRPr>
            </a:lvl6pPr>
            <a:lvl7pPr marL="2971800" indent="-228600" eaLnBrk="0" fontAlgn="base" hangingPunct="0">
              <a:spcBef>
                <a:spcPct val="0"/>
              </a:spcBef>
              <a:spcAft>
                <a:spcPct val="0"/>
              </a:spcAft>
              <a:defRPr sz="2000" b="1">
                <a:solidFill>
                  <a:schemeClr val="tx1"/>
                </a:solidFill>
                <a:latin typeface="Arial" charset="0"/>
                <a:ea typeface="华文中宋" charset="0"/>
              </a:defRPr>
            </a:lvl7pPr>
            <a:lvl8pPr marL="3429000" indent="-228600" eaLnBrk="0" fontAlgn="base" hangingPunct="0">
              <a:spcBef>
                <a:spcPct val="0"/>
              </a:spcBef>
              <a:spcAft>
                <a:spcPct val="0"/>
              </a:spcAft>
              <a:defRPr sz="2000" b="1">
                <a:solidFill>
                  <a:schemeClr val="tx1"/>
                </a:solidFill>
                <a:latin typeface="Arial" charset="0"/>
                <a:ea typeface="华文中宋" charset="0"/>
              </a:defRPr>
            </a:lvl8pPr>
            <a:lvl9pPr marL="3886200" indent="-228600" eaLnBrk="0" fontAlgn="base" hangingPunct="0">
              <a:spcBef>
                <a:spcPct val="0"/>
              </a:spcBef>
              <a:spcAft>
                <a:spcPct val="0"/>
              </a:spcAft>
              <a:defRPr sz="2000" b="1">
                <a:solidFill>
                  <a:schemeClr val="tx1"/>
                </a:solidFill>
                <a:latin typeface="Arial" charset="0"/>
                <a:ea typeface="华文中宋"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000F6D-74D8-0C46-B428-4DE0EB034880}" type="slidenum">
              <a:rPr kumimoji="0" lang="zh-CN" altLang="en-US" sz="1200" b="0" i="0" u="none" strike="noStrike" kern="1200" cap="none" spc="0" normalizeH="0" baseline="0" noProof="0">
                <a:ln>
                  <a:noFill/>
                </a:ln>
                <a:solidFill>
                  <a:prstClr val="black"/>
                </a:solidFill>
                <a:effectLst/>
                <a:uLnTx/>
                <a:uFillTx/>
                <a:latin typeface="Arial" charset="0"/>
                <a:ea typeface="宋体"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Arial" charset="0"/>
              <a:ea typeface="宋体" charset="0"/>
              <a:cs typeface="+mn-cs"/>
            </a:endParaRPr>
          </a:p>
        </p:txBody>
      </p:sp>
    </p:spTree>
    <p:extLst>
      <p:ext uri="{BB962C8B-B14F-4D97-AF65-F5344CB8AC3E}">
        <p14:creationId xmlns:p14="http://schemas.microsoft.com/office/powerpoint/2010/main" val="167933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12</a:t>
            </a:fld>
            <a:endParaRPr lang="zh-CN" altLang="en-US"/>
          </a:p>
        </p:txBody>
      </p:sp>
    </p:spTree>
    <p:extLst>
      <p:ext uri="{BB962C8B-B14F-4D97-AF65-F5344CB8AC3E}">
        <p14:creationId xmlns:p14="http://schemas.microsoft.com/office/powerpoint/2010/main" val="135657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33mhz</a:t>
            </a:r>
            <a:r>
              <a:rPr lang="zh-CN" altLang="en-US" dirty="0"/>
              <a:t>是为了</a:t>
            </a:r>
            <a:r>
              <a:rPr lang="en-US" altLang="zh-CN" dirty="0" err="1"/>
              <a:t>lcd</a:t>
            </a:r>
            <a:r>
              <a:rPr lang="zh-CN" altLang="en-US" dirty="0"/>
              <a:t>控制器考虑的，</a:t>
            </a:r>
            <a:r>
              <a:rPr lang="en-US" altLang="zh-CN" dirty="0" err="1"/>
              <a:t>lcd</a:t>
            </a:r>
            <a:r>
              <a:rPr lang="zh-CN" altLang="en-US" dirty="0"/>
              <a:t>要求读写周期至少为</a:t>
            </a:r>
            <a:r>
              <a:rPr lang="en-US" altLang="zh-CN" dirty="0"/>
              <a:t>30ns</a:t>
            </a:r>
            <a:r>
              <a:rPr lang="zh-CN" altLang="en-US" dirty="0"/>
              <a:t>。</a:t>
            </a:r>
            <a:endParaRPr lang="en-US" altLang="zh-CN" dirty="0"/>
          </a:p>
          <a:p>
            <a:r>
              <a:rPr lang="zh-CN" altLang="en-US" dirty="0"/>
              <a:t>现在的</a:t>
            </a:r>
            <a:r>
              <a:rPr lang="en-US" altLang="zh-CN" dirty="0" err="1"/>
              <a:t>soc_up</a:t>
            </a:r>
            <a:r>
              <a:rPr lang="zh-CN" altLang="en-US" dirty="0"/>
              <a:t>框架时序上有非常大的余量</a:t>
            </a:r>
          </a:p>
        </p:txBody>
      </p:sp>
      <p:sp>
        <p:nvSpPr>
          <p:cNvPr id="4" name="灯片编号占位符 3"/>
          <p:cNvSpPr>
            <a:spLocks noGrp="1"/>
          </p:cNvSpPr>
          <p:nvPr>
            <p:ph type="sldNum" sz="quarter" idx="5"/>
          </p:nvPr>
        </p:nvSpPr>
        <p:spPr/>
        <p:txBody>
          <a:bodyPr/>
          <a:lstStyle/>
          <a:p>
            <a:fld id="{5FD4487E-253C-4F2A-AD3B-D7DF4058A670}" type="slidenum">
              <a:rPr lang="zh-CN" altLang="en-US" smtClean="0"/>
              <a:t>13</a:t>
            </a:fld>
            <a:endParaRPr lang="zh-CN" altLang="en-US"/>
          </a:p>
        </p:txBody>
      </p:sp>
    </p:spTree>
    <p:extLst>
      <p:ext uri="{BB962C8B-B14F-4D97-AF65-F5344CB8AC3E}">
        <p14:creationId xmlns:p14="http://schemas.microsoft.com/office/powerpoint/2010/main" val="213599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15</a:t>
            </a:fld>
            <a:endParaRPr lang="zh-CN" altLang="en-US"/>
          </a:p>
        </p:txBody>
      </p:sp>
    </p:spTree>
    <p:extLst>
      <p:ext uri="{BB962C8B-B14F-4D97-AF65-F5344CB8AC3E}">
        <p14:creationId xmlns:p14="http://schemas.microsoft.com/office/powerpoint/2010/main" val="2652048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国科大的体系结构课程开设仅有两年，基础设施比较欠缺，指导老师也建议我们看看其他简单一点的操作系统，而不是</a:t>
            </a:r>
            <a:r>
              <a:rPr lang="en-US" altLang="zh-CN" dirty="0" err="1"/>
              <a:t>linux</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16</a:t>
            </a:fld>
            <a:endParaRPr lang="zh-CN" altLang="en-US"/>
          </a:p>
        </p:txBody>
      </p:sp>
    </p:spTree>
    <p:extLst>
      <p:ext uri="{BB962C8B-B14F-4D97-AF65-F5344CB8AC3E}">
        <p14:creationId xmlns:p14="http://schemas.microsoft.com/office/powerpoint/2010/main" val="1193274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a:t>
            </a:r>
            <a:r>
              <a:rPr lang="en-US" altLang="zh-CN" dirty="0" err="1"/>
              <a:t>linux</a:t>
            </a:r>
            <a:r>
              <a:rPr lang="zh-CN" altLang="en-US" dirty="0"/>
              <a:t>使用的是</a:t>
            </a:r>
            <a:r>
              <a:rPr lang="en-US" altLang="zh-CN" dirty="0" err="1"/>
              <a:t>ramdisk</a:t>
            </a:r>
            <a:r>
              <a:rPr lang="zh-CN" altLang="en-US" dirty="0"/>
              <a:t>，内存很容易地就放满了，大概是</a:t>
            </a:r>
            <a:r>
              <a:rPr lang="en-US" altLang="zh-CN" dirty="0"/>
              <a:t>150MB</a:t>
            </a:r>
            <a:r>
              <a:rPr lang="zh-CN" altLang="en-US" dirty="0"/>
              <a:t>的样子，所以我们之前一直是调不通</a:t>
            </a:r>
            <a:r>
              <a:rPr lang="en-US" altLang="zh-CN" dirty="0" err="1"/>
              <a:t>gcc</a:t>
            </a:r>
            <a:endParaRPr lang="en-US" altLang="zh-CN" dirty="0"/>
          </a:p>
          <a:p>
            <a:endParaRPr lang="en-US" altLang="zh-CN" dirty="0"/>
          </a:p>
          <a:p>
            <a:r>
              <a:rPr lang="zh-CN" altLang="en-US" dirty="0"/>
              <a:t>最后我们对</a:t>
            </a:r>
            <a:r>
              <a:rPr lang="en-US" altLang="zh-CN" dirty="0" err="1"/>
              <a:t>gcc</a:t>
            </a:r>
            <a:r>
              <a:rPr lang="zh-CN" altLang="en-US" dirty="0"/>
              <a:t>文件做了些区分，删掉了一部分，最终跑了起来</a:t>
            </a:r>
          </a:p>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17</a:t>
            </a:fld>
            <a:endParaRPr lang="zh-CN" altLang="en-US"/>
          </a:p>
        </p:txBody>
      </p:sp>
    </p:spTree>
    <p:extLst>
      <p:ext uri="{BB962C8B-B14F-4D97-AF65-F5344CB8AC3E}">
        <p14:creationId xmlns:p14="http://schemas.microsoft.com/office/powerpoint/2010/main" val="4159178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可以说无论从硬件还是软件的角度，我们都遇到了大量的问题，最终都是靠我们自己独立解决的，指导老师没有帮助我们调试任何一行代码</a:t>
            </a:r>
          </a:p>
        </p:txBody>
      </p:sp>
      <p:sp>
        <p:nvSpPr>
          <p:cNvPr id="4" name="灯片编号占位符 3"/>
          <p:cNvSpPr>
            <a:spLocks noGrp="1"/>
          </p:cNvSpPr>
          <p:nvPr>
            <p:ph type="sldNum" sz="quarter" idx="5"/>
          </p:nvPr>
        </p:nvSpPr>
        <p:spPr/>
        <p:txBody>
          <a:bodyPr/>
          <a:lstStyle/>
          <a:p>
            <a:fld id="{5FD4487E-253C-4F2A-AD3B-D7DF4058A670}" type="slidenum">
              <a:rPr lang="zh-CN" altLang="en-US" smtClean="0"/>
              <a:t>18</a:t>
            </a:fld>
            <a:endParaRPr lang="zh-CN" altLang="en-US"/>
          </a:p>
        </p:txBody>
      </p:sp>
    </p:spTree>
    <p:extLst>
      <p:ext uri="{BB962C8B-B14F-4D97-AF65-F5344CB8AC3E}">
        <p14:creationId xmlns:p14="http://schemas.microsoft.com/office/powerpoint/2010/main" val="1509655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MIPS</a:t>
            </a:r>
            <a:r>
              <a:rPr lang="zh-CN" altLang="en-US" dirty="0"/>
              <a:t>的各个机器对于</a:t>
            </a:r>
            <a:r>
              <a:rPr lang="en-US" altLang="zh-CN" dirty="0"/>
              <a:t>cp0 hazards</a:t>
            </a:r>
            <a:r>
              <a:rPr lang="zh-CN" altLang="en-US" dirty="0"/>
              <a:t>的处理都不相同，很多机器要求</a:t>
            </a:r>
            <a:r>
              <a:rPr lang="en-US" altLang="zh-CN" dirty="0"/>
              <a:t>TLB</a:t>
            </a:r>
            <a:r>
              <a:rPr lang="zh-CN" altLang="en-US" dirty="0"/>
              <a:t>指令后面放若干个</a:t>
            </a:r>
            <a:r>
              <a:rPr lang="en-US" altLang="zh-CN" dirty="0" err="1"/>
              <a:t>nop</a:t>
            </a:r>
            <a:r>
              <a:rPr lang="zh-CN" altLang="en-US" dirty="0"/>
              <a:t>指令，因此</a:t>
            </a:r>
            <a:r>
              <a:rPr lang="en-US" altLang="zh-CN" dirty="0"/>
              <a:t>Linux</a:t>
            </a:r>
            <a:r>
              <a:rPr lang="zh-CN" altLang="en-US" dirty="0"/>
              <a:t>在</a:t>
            </a:r>
            <a:r>
              <a:rPr lang="en-US" altLang="zh-CN" dirty="0"/>
              <a:t>build </a:t>
            </a:r>
            <a:r>
              <a:rPr lang="en-US" altLang="zh-CN" dirty="0" err="1"/>
              <a:t>tlb</a:t>
            </a:r>
            <a:r>
              <a:rPr lang="zh-CN" altLang="en-US" dirty="0"/>
              <a:t>例外处理程序时，会根据不同的</a:t>
            </a:r>
            <a:r>
              <a:rPr lang="en-US" altLang="zh-CN" dirty="0" err="1"/>
              <a:t>cpu</a:t>
            </a:r>
            <a:r>
              <a:rPr lang="zh-CN" altLang="en-US" dirty="0"/>
              <a:t>类型来实现不同的处理函数。</a:t>
            </a:r>
            <a:endParaRPr lang="en-US" altLang="zh-CN" dirty="0"/>
          </a:p>
          <a:p>
            <a:endParaRPr lang="en-US" altLang="zh-CN" dirty="0"/>
          </a:p>
          <a:p>
            <a:r>
              <a:rPr lang="zh-CN" altLang="en-US" dirty="0"/>
              <a:t>我们当时跑</a:t>
            </a:r>
            <a:r>
              <a:rPr lang="en-US" altLang="zh-CN" dirty="0" err="1"/>
              <a:t>linux</a:t>
            </a:r>
            <a:r>
              <a:rPr lang="zh-CN" altLang="en-US" dirty="0"/>
              <a:t>的过程中，发现跑到这个地方就死了。看代码，这里</a:t>
            </a:r>
            <a:r>
              <a:rPr lang="en-US" altLang="zh-CN" dirty="0" err="1"/>
              <a:t>linux</a:t>
            </a:r>
            <a:r>
              <a:rPr lang="zh-CN" altLang="en-US" dirty="0"/>
              <a:t>判断</a:t>
            </a:r>
            <a:r>
              <a:rPr lang="en-US" altLang="zh-CN" dirty="0" err="1"/>
              <a:t>cpu</a:t>
            </a:r>
            <a:r>
              <a:rPr lang="zh-CN" altLang="en-US" dirty="0"/>
              <a:t>支持</a:t>
            </a:r>
            <a:r>
              <a:rPr lang="en-US" altLang="zh-CN" dirty="0" err="1"/>
              <a:t>mips</a:t>
            </a:r>
            <a:r>
              <a:rPr lang="en-US" altLang="zh-CN" dirty="0"/>
              <a:t> r2</a:t>
            </a:r>
            <a:r>
              <a:rPr lang="zh-CN" altLang="en-US" dirty="0"/>
              <a:t>的情况下，就使用</a:t>
            </a:r>
            <a:r>
              <a:rPr lang="en-US" altLang="zh-CN" dirty="0" err="1"/>
              <a:t>tlbw</a:t>
            </a:r>
            <a:r>
              <a:rPr lang="zh-CN" altLang="en-US" dirty="0"/>
              <a:t>，尽管</a:t>
            </a:r>
            <a:r>
              <a:rPr lang="en-US" altLang="zh-CN" dirty="0" err="1"/>
              <a:t>tlb</a:t>
            </a:r>
            <a:r>
              <a:rPr lang="zh-CN" altLang="en-US" dirty="0"/>
              <a:t>指令并不是</a:t>
            </a:r>
            <a:r>
              <a:rPr lang="en-US" altLang="zh-CN" dirty="0"/>
              <a:t>release 2 </a:t>
            </a:r>
            <a:r>
              <a:rPr lang="zh-CN" altLang="en-US" dirty="0"/>
              <a:t>中才有的。由于</a:t>
            </a:r>
            <a:r>
              <a:rPr lang="en-US" altLang="zh-CN" dirty="0"/>
              <a:t>gs232</a:t>
            </a:r>
            <a:r>
              <a:rPr lang="zh-CN" altLang="en-US" dirty="0"/>
              <a:t>支持</a:t>
            </a:r>
            <a:r>
              <a:rPr lang="en-US" altLang="zh-CN" dirty="0" err="1"/>
              <a:t>mips</a:t>
            </a:r>
            <a:r>
              <a:rPr lang="en-US" altLang="zh-CN" dirty="0"/>
              <a:t> r2</a:t>
            </a:r>
            <a:r>
              <a:rPr lang="zh-CN" altLang="en-US" dirty="0"/>
              <a:t>，所以实际上龙芯提供的</a:t>
            </a:r>
            <a:r>
              <a:rPr lang="en-US" altLang="zh-CN" dirty="0"/>
              <a:t>soc</a:t>
            </a:r>
            <a:r>
              <a:rPr lang="zh-CN" altLang="en-US" dirty="0"/>
              <a:t>是走的</a:t>
            </a:r>
            <a:r>
              <a:rPr lang="en-US" altLang="zh-CN" dirty="0"/>
              <a:t>if</a:t>
            </a:r>
            <a:r>
              <a:rPr lang="zh-CN" altLang="en-US" dirty="0"/>
              <a:t>这个分支，然而我们的</a:t>
            </a:r>
            <a:r>
              <a:rPr lang="en-US" altLang="zh-CN" dirty="0" err="1"/>
              <a:t>cpu</a:t>
            </a:r>
            <a:r>
              <a:rPr lang="zh-CN" altLang="en-US" dirty="0"/>
              <a:t>显然不支持</a:t>
            </a:r>
            <a:r>
              <a:rPr lang="en-US" altLang="zh-CN" dirty="0"/>
              <a:t>r2</a:t>
            </a:r>
            <a:r>
              <a:rPr lang="zh-CN" altLang="en-US" dirty="0"/>
              <a:t>，所以到了下面。</a:t>
            </a:r>
            <a:endParaRPr lang="en-US" altLang="zh-CN" dirty="0"/>
          </a:p>
          <a:p>
            <a:endParaRPr lang="en-US" altLang="zh-CN" dirty="0"/>
          </a:p>
          <a:p>
            <a:r>
              <a:rPr lang="zh-CN" altLang="en-US" dirty="0"/>
              <a:t>我们就需要下面的</a:t>
            </a:r>
            <a:r>
              <a:rPr lang="en-US" altLang="zh-CN" dirty="0"/>
              <a:t>switch</a:t>
            </a:r>
            <a:r>
              <a:rPr lang="zh-CN" altLang="en-US" dirty="0"/>
              <a:t>中添加我们的</a:t>
            </a:r>
            <a:r>
              <a:rPr lang="en-US" altLang="zh-CN" dirty="0" err="1"/>
              <a:t>cpu</a:t>
            </a:r>
            <a:r>
              <a:rPr lang="zh-CN" altLang="en-US" dirty="0"/>
              <a:t>类型，来执行</a:t>
            </a:r>
            <a:r>
              <a:rPr lang="en-US" altLang="zh-CN" dirty="0" err="1"/>
              <a:t>tlb</a:t>
            </a:r>
            <a:r>
              <a:rPr lang="zh-CN" altLang="en-US" dirty="0"/>
              <a:t>例外处理，由于我们</a:t>
            </a:r>
            <a:r>
              <a:rPr lang="en-US" altLang="zh-CN" dirty="0" err="1"/>
              <a:t>tlb</a:t>
            </a:r>
            <a:r>
              <a:rPr lang="zh-CN" altLang="en-US" dirty="0"/>
              <a:t>指令不存在</a:t>
            </a:r>
            <a:r>
              <a:rPr lang="en-US" altLang="zh-CN" dirty="0"/>
              <a:t>hazards</a:t>
            </a:r>
            <a:r>
              <a:rPr lang="zh-CN" altLang="en-US" dirty="0"/>
              <a:t>，所以实际上就是一个</a:t>
            </a:r>
            <a:r>
              <a:rPr lang="en-US" altLang="zh-CN" dirty="0" err="1"/>
              <a:t>tlbw</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19</a:t>
            </a:fld>
            <a:endParaRPr lang="zh-CN" altLang="en-US"/>
          </a:p>
        </p:txBody>
      </p:sp>
    </p:spTree>
    <p:extLst>
      <p:ext uri="{BB962C8B-B14F-4D97-AF65-F5344CB8AC3E}">
        <p14:creationId xmlns:p14="http://schemas.microsoft.com/office/powerpoint/2010/main" val="205665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21</a:t>
            </a:fld>
            <a:endParaRPr lang="zh-CN" altLang="en-US"/>
          </a:p>
        </p:txBody>
      </p:sp>
    </p:spTree>
    <p:extLst>
      <p:ext uri="{BB962C8B-B14F-4D97-AF65-F5344CB8AC3E}">
        <p14:creationId xmlns:p14="http://schemas.microsoft.com/office/powerpoint/2010/main" val="2080257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a:t>
            </a:r>
            <a:r>
              <a:rPr lang="en-US" altLang="zh-CN" dirty="0"/>
              <a:t>Linux</a:t>
            </a:r>
            <a:r>
              <a:rPr lang="zh-CN" altLang="en-US" dirty="0"/>
              <a:t>，一切皆有可能</a:t>
            </a:r>
          </a:p>
        </p:txBody>
      </p:sp>
      <p:sp>
        <p:nvSpPr>
          <p:cNvPr id="4" name="灯片编号占位符 3"/>
          <p:cNvSpPr>
            <a:spLocks noGrp="1"/>
          </p:cNvSpPr>
          <p:nvPr>
            <p:ph type="sldNum" sz="quarter" idx="5"/>
          </p:nvPr>
        </p:nvSpPr>
        <p:spPr/>
        <p:txBody>
          <a:bodyPr/>
          <a:lstStyle/>
          <a:p>
            <a:fld id="{5FD4487E-253C-4F2A-AD3B-D7DF4058A670}" type="slidenum">
              <a:rPr lang="zh-CN" altLang="en-US" smtClean="0"/>
              <a:t>22</a:t>
            </a:fld>
            <a:endParaRPr lang="zh-CN" altLang="en-US"/>
          </a:p>
        </p:txBody>
      </p:sp>
    </p:spTree>
    <p:extLst>
      <p:ext uri="{BB962C8B-B14F-4D97-AF65-F5344CB8AC3E}">
        <p14:creationId xmlns:p14="http://schemas.microsoft.com/office/powerpoint/2010/main" val="1476880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23</a:t>
            </a:fld>
            <a:endParaRPr lang="zh-CN" altLang="en-US"/>
          </a:p>
        </p:txBody>
      </p:sp>
    </p:spTree>
    <p:extLst>
      <p:ext uri="{BB962C8B-B14F-4D97-AF65-F5344CB8AC3E}">
        <p14:creationId xmlns:p14="http://schemas.microsoft.com/office/powerpoint/2010/main" val="812845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extLst>
      <p:ext uri="{BB962C8B-B14F-4D97-AF65-F5344CB8AC3E}">
        <p14:creationId xmlns:p14="http://schemas.microsoft.com/office/powerpoint/2010/main" val="535298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回到开头胡伟武老师说的，希望我们能自己动手造计算机，我们认为，在经过了这半</a:t>
            </a:r>
            <a:r>
              <a:rPr lang="zh-CN" altLang="en-US"/>
              <a:t>年的、完全靠我们自己的努力</a:t>
            </a:r>
            <a:r>
              <a:rPr lang="zh-CN" altLang="en-US" dirty="0"/>
              <a:t>之后，我们真的做到了，从硬件开始，到操作系统、编译器、应用程序</a:t>
            </a:r>
          </a:p>
        </p:txBody>
      </p:sp>
      <p:sp>
        <p:nvSpPr>
          <p:cNvPr id="4" name="灯片编号占位符 3"/>
          <p:cNvSpPr>
            <a:spLocks noGrp="1"/>
          </p:cNvSpPr>
          <p:nvPr>
            <p:ph type="sldNum" sz="quarter" idx="5"/>
          </p:nvPr>
        </p:nvSpPr>
        <p:spPr/>
        <p:txBody>
          <a:bodyPr/>
          <a:lstStyle/>
          <a:p>
            <a:fld id="{5FD4487E-253C-4F2A-AD3B-D7DF4058A670}" type="slidenum">
              <a:rPr lang="zh-CN" altLang="en-US" smtClean="0"/>
              <a:t>25</a:t>
            </a:fld>
            <a:endParaRPr lang="zh-CN" altLang="en-US"/>
          </a:p>
        </p:txBody>
      </p:sp>
    </p:spTree>
    <p:extLst>
      <p:ext uri="{BB962C8B-B14F-4D97-AF65-F5344CB8AC3E}">
        <p14:creationId xmlns:p14="http://schemas.microsoft.com/office/powerpoint/2010/main" val="3594242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D4487E-253C-4F2A-AD3B-D7DF4058A670}" type="slidenum">
              <a:rPr lang="zh-CN" altLang="en-US" smtClean="0"/>
              <a:t>26</a:t>
            </a:fld>
            <a:endParaRPr lang="zh-CN" altLang="en-US"/>
          </a:p>
        </p:txBody>
      </p:sp>
    </p:spTree>
    <p:extLst>
      <p:ext uri="{BB962C8B-B14F-4D97-AF65-F5344CB8AC3E}">
        <p14:creationId xmlns:p14="http://schemas.microsoft.com/office/powerpoint/2010/main" val="362482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27</a:t>
            </a:fld>
            <a:endParaRPr lang="zh-CN" altLang="en-US"/>
          </a:p>
        </p:txBody>
      </p:sp>
    </p:spTree>
    <p:extLst>
      <p:ext uri="{BB962C8B-B14F-4D97-AF65-F5344CB8AC3E}">
        <p14:creationId xmlns:p14="http://schemas.microsoft.com/office/powerpoint/2010/main" val="351229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3</a:t>
            </a:fld>
            <a:endParaRPr lang="zh-CN" altLang="en-US"/>
          </a:p>
        </p:txBody>
      </p:sp>
    </p:spTree>
    <p:extLst>
      <p:ext uri="{BB962C8B-B14F-4D97-AF65-F5344CB8AC3E}">
        <p14:creationId xmlns:p14="http://schemas.microsoft.com/office/powerpoint/2010/main" val="2069157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胡伟武老师很喜欢说一句话，也是他一入学就和我们说的话，计算机专业的学生就应该学会如何造计算机。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那么作为国科大学生，我们希望能够整合大学四年，在各个课程中所学的内容，搭建起一个属于我们自己的计算机系统。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龙芯杯是一个</a:t>
            </a:r>
            <a:r>
              <a:rPr lang="en-US" altLang="zh-CN" dirty="0"/>
              <a:t>CPU</a:t>
            </a:r>
            <a:r>
              <a:rPr lang="zh-CN" altLang="en-US" dirty="0"/>
              <a:t>硬件比赛，那么我们需要做的就不仅仅是追求性能了</a:t>
            </a:r>
            <a:endParaRPr lang="en-US" altLang="zh-CN"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4</a:t>
            </a:fld>
            <a:endParaRPr lang="zh-CN" altLang="en-US"/>
          </a:p>
        </p:txBody>
      </p:sp>
    </p:spTree>
    <p:extLst>
      <p:ext uri="{BB962C8B-B14F-4D97-AF65-F5344CB8AC3E}">
        <p14:creationId xmlns:p14="http://schemas.microsoft.com/office/powerpoint/2010/main" val="2170817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6</a:t>
            </a:fld>
            <a:endParaRPr lang="zh-CN" altLang="en-US"/>
          </a:p>
        </p:txBody>
      </p:sp>
    </p:spTree>
    <p:extLst>
      <p:ext uri="{BB962C8B-B14F-4D97-AF65-F5344CB8AC3E}">
        <p14:creationId xmlns:p14="http://schemas.microsoft.com/office/powerpoint/2010/main" val="3604809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控制相关：利用</a:t>
            </a:r>
            <a:r>
              <a:rPr lang="en-US" altLang="zh-CN" dirty="0"/>
              <a:t>MIPS</a:t>
            </a:r>
            <a:r>
              <a:rPr lang="zh-CN" altLang="en-US" dirty="0"/>
              <a:t>延迟槽，</a:t>
            </a:r>
            <a:r>
              <a:rPr lang="en-US" altLang="zh-CN" dirty="0"/>
              <a:t>EX</a:t>
            </a:r>
            <a:r>
              <a:rPr lang="zh-CN" altLang="en-US" dirty="0"/>
              <a:t>级判断是否跳转，给</a:t>
            </a:r>
            <a:r>
              <a:rPr lang="en-US" altLang="zh-CN" dirty="0"/>
              <a:t>pc</a:t>
            </a:r>
            <a:r>
              <a:rPr lang="zh-CN" altLang="en-US" dirty="0"/>
              <a:t>级，此时</a:t>
            </a:r>
            <a:r>
              <a:rPr lang="en-US" altLang="zh-CN" dirty="0"/>
              <a:t>id</a:t>
            </a:r>
            <a:r>
              <a:rPr lang="zh-CN" altLang="en-US" dirty="0"/>
              <a:t>为延迟槽，不需要刷流水</a:t>
            </a:r>
            <a:endParaRPr lang="en-US" altLang="zh-CN" dirty="0"/>
          </a:p>
          <a:p>
            <a:endParaRPr lang="en-US" altLang="zh-CN" dirty="0"/>
          </a:p>
          <a:p>
            <a:r>
              <a:rPr lang="zh-CN" altLang="en-US" dirty="0"/>
              <a:t>流水：包括乘法指令 </a:t>
            </a:r>
            <a:r>
              <a:rPr lang="en-US" altLang="zh-CN" dirty="0"/>
              <a:t>MADD</a:t>
            </a:r>
            <a:r>
              <a:rPr lang="zh-CN" altLang="en-US" dirty="0"/>
              <a:t>这样的指令，我们也能做到全速流水</a:t>
            </a:r>
          </a:p>
        </p:txBody>
      </p:sp>
      <p:sp>
        <p:nvSpPr>
          <p:cNvPr id="4" name="灯片编号占位符 3"/>
          <p:cNvSpPr>
            <a:spLocks noGrp="1"/>
          </p:cNvSpPr>
          <p:nvPr>
            <p:ph type="sldNum" sz="quarter" idx="10"/>
          </p:nvPr>
        </p:nvSpPr>
        <p:spPr/>
        <p:txBody>
          <a:bodyPr/>
          <a:lstStyle/>
          <a:p>
            <a:fld id="{5FD4487E-253C-4F2A-AD3B-D7DF4058A670}" type="slidenum">
              <a:rPr lang="zh-CN" altLang="en-US" smtClean="0"/>
              <a:t>7</a:t>
            </a:fld>
            <a:endParaRPr lang="zh-CN" altLang="en-US"/>
          </a:p>
        </p:txBody>
      </p:sp>
    </p:spTree>
    <p:extLst>
      <p:ext uri="{BB962C8B-B14F-4D97-AF65-F5344CB8AC3E}">
        <p14:creationId xmlns:p14="http://schemas.microsoft.com/office/powerpoint/2010/main" val="3916380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乘法器：分两拍</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第一拍作布斯乘法得到中间结果，然后用华莱士树一级一级门电路的不断将三个操作数归约成两个操作数，从而得到最后的两个</a:t>
            </a:r>
            <a:r>
              <a:rPr lang="en-US" altLang="zh-CN" sz="1200" b="0" i="1" u="none" strike="noStrike" kern="1200" baseline="0" dirty="0">
                <a:solidFill>
                  <a:schemeClr val="tx1"/>
                </a:solidFill>
                <a:latin typeface="+mn-lt"/>
                <a:ea typeface="+mn-ea"/>
                <a:cs typeface="+mn-cs"/>
              </a:rPr>
              <a:t>64 </a:t>
            </a:r>
            <a:r>
              <a:rPr lang="zh-CN" altLang="en-US" sz="1200" b="0" i="0" u="none" strike="noStrike" kern="1200" baseline="0" dirty="0">
                <a:solidFill>
                  <a:schemeClr val="tx1"/>
                </a:solidFill>
                <a:latin typeface="+mn-lt"/>
                <a:ea typeface="+mn-ea"/>
                <a:cs typeface="+mn-cs"/>
              </a:rPr>
              <a:t>位操作数。</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第二拍就专门做这两个数的加法。</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这两拍相互独立。第一拍在</a:t>
            </a:r>
            <a:r>
              <a:rPr lang="en-US" altLang="zh-CN" sz="1200" b="0" i="1" u="none" strike="noStrike" kern="1200" baseline="0" dirty="0">
                <a:solidFill>
                  <a:schemeClr val="tx1"/>
                </a:solidFill>
                <a:latin typeface="+mn-lt"/>
                <a:ea typeface="+mn-ea"/>
                <a:cs typeface="+mn-cs"/>
              </a:rPr>
              <a:t>exe </a:t>
            </a:r>
            <a:r>
              <a:rPr lang="zh-CN" altLang="en-US" sz="1200" b="0" i="0" u="none" strike="noStrike" kern="1200" baseline="0" dirty="0">
                <a:solidFill>
                  <a:schemeClr val="tx1"/>
                </a:solidFill>
                <a:latin typeface="+mn-lt"/>
                <a:ea typeface="+mn-ea"/>
                <a:cs typeface="+mn-cs"/>
              </a:rPr>
              <a:t>级完成，第二拍在</a:t>
            </a:r>
            <a:r>
              <a:rPr lang="en-US" altLang="zh-CN" sz="1200" b="0" i="1" u="none" strike="noStrike" kern="1200" baseline="0" dirty="0">
                <a:solidFill>
                  <a:schemeClr val="tx1"/>
                </a:solidFill>
                <a:latin typeface="+mn-lt"/>
                <a:ea typeface="+mn-ea"/>
                <a:cs typeface="+mn-cs"/>
              </a:rPr>
              <a:t>mem </a:t>
            </a:r>
            <a:r>
              <a:rPr lang="zh-CN" altLang="en-US" sz="1200" b="0" i="0" u="none" strike="noStrike" kern="1200" baseline="0" dirty="0">
                <a:solidFill>
                  <a:schemeClr val="tx1"/>
                </a:solidFill>
                <a:latin typeface="+mn-lt"/>
                <a:ea typeface="+mn-ea"/>
                <a:cs typeface="+mn-cs"/>
              </a:rPr>
              <a:t>级完成。</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除法器：最后取的是</a:t>
            </a:r>
            <a:r>
              <a:rPr lang="en-US" altLang="zh-CN" sz="1200" b="0" i="0" u="none" strike="noStrike" kern="1200" baseline="0" dirty="0">
                <a:solidFill>
                  <a:schemeClr val="tx1"/>
                </a:solidFill>
                <a:latin typeface="+mn-lt"/>
                <a:ea typeface="+mn-ea"/>
                <a:cs typeface="+mn-cs"/>
              </a:rPr>
              <a:t>34</a:t>
            </a:r>
            <a:r>
              <a:rPr lang="zh-CN" altLang="en-US" sz="1200" b="0" i="0" u="none" strike="noStrike" kern="1200" baseline="0" dirty="0">
                <a:solidFill>
                  <a:schemeClr val="tx1"/>
                </a:solidFill>
                <a:latin typeface="+mn-lt"/>
                <a:ea typeface="+mn-ea"/>
                <a:cs typeface="+mn-cs"/>
              </a:rPr>
              <a:t>拍</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只能迭代来做，这样拍数就很多</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我们设计了</a:t>
            </a:r>
            <a:r>
              <a:rPr lang="en-US" altLang="zh-CN" sz="1200" b="0" i="1" u="none" strike="noStrike" kern="1200" baseline="0" dirty="0">
                <a:solidFill>
                  <a:schemeClr val="tx1"/>
                </a:solidFill>
                <a:latin typeface="+mn-lt"/>
                <a:ea typeface="+mn-ea"/>
                <a:cs typeface="+mn-cs"/>
              </a:rPr>
              <a:t>34 </a:t>
            </a:r>
            <a:r>
              <a:rPr lang="zh-CN" altLang="en-US" sz="1200" b="0" i="0" u="none" strike="noStrike" kern="1200" baseline="0" dirty="0">
                <a:solidFill>
                  <a:schemeClr val="tx1"/>
                </a:solidFill>
                <a:latin typeface="+mn-lt"/>
                <a:ea typeface="+mn-ea"/>
                <a:cs typeface="+mn-cs"/>
              </a:rPr>
              <a:t>拍的、</a:t>
            </a:r>
            <a:r>
              <a:rPr lang="en-US" altLang="zh-CN" sz="1200" b="0" i="1" u="none" strike="noStrike" kern="1200" baseline="0" dirty="0">
                <a:solidFill>
                  <a:schemeClr val="tx1"/>
                </a:solidFill>
                <a:latin typeface="+mn-lt"/>
                <a:ea typeface="+mn-ea"/>
                <a:cs typeface="+mn-cs"/>
              </a:rPr>
              <a:t>18 </a:t>
            </a:r>
            <a:r>
              <a:rPr lang="zh-CN" altLang="en-US" sz="1200" b="0" i="0" u="none" strike="noStrike" kern="1200" baseline="0" dirty="0">
                <a:solidFill>
                  <a:schemeClr val="tx1"/>
                </a:solidFill>
                <a:latin typeface="+mn-lt"/>
                <a:ea typeface="+mn-ea"/>
                <a:cs typeface="+mn-cs"/>
              </a:rPr>
              <a:t>拍的、</a:t>
            </a:r>
            <a:r>
              <a:rPr lang="en-US" altLang="zh-CN" sz="1200" b="0" i="1" u="none" strike="noStrike" kern="1200" baseline="0" dirty="0">
                <a:solidFill>
                  <a:schemeClr val="tx1"/>
                </a:solidFill>
                <a:latin typeface="+mn-lt"/>
                <a:ea typeface="+mn-ea"/>
                <a:cs typeface="+mn-cs"/>
              </a:rPr>
              <a:t>10 </a:t>
            </a:r>
            <a:r>
              <a:rPr lang="zh-CN" altLang="en-US" sz="1200" b="0" i="0" u="none" strike="noStrike" kern="1200" baseline="0" dirty="0">
                <a:solidFill>
                  <a:schemeClr val="tx1"/>
                </a:solidFill>
                <a:latin typeface="+mn-lt"/>
                <a:ea typeface="+mn-ea"/>
                <a:cs typeface="+mn-cs"/>
              </a:rPr>
              <a:t>拍的除法器。目的是如果除法器不在最长路径上，则用拍数更少的。</a:t>
            </a:r>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9</a:t>
            </a:fld>
            <a:endParaRPr lang="zh-CN" altLang="en-US"/>
          </a:p>
        </p:txBody>
      </p:sp>
    </p:spTree>
    <p:extLst>
      <p:ext uri="{BB962C8B-B14F-4D97-AF65-F5344CB8AC3E}">
        <p14:creationId xmlns:p14="http://schemas.microsoft.com/office/powerpoint/2010/main" val="361682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几何平均，不服比跑分</a:t>
            </a:r>
          </a:p>
        </p:txBody>
      </p:sp>
      <p:sp>
        <p:nvSpPr>
          <p:cNvPr id="4" name="灯片编号占位符 3"/>
          <p:cNvSpPr>
            <a:spLocks noGrp="1"/>
          </p:cNvSpPr>
          <p:nvPr>
            <p:ph type="sldNum" sz="quarter" idx="5"/>
          </p:nvPr>
        </p:nvSpPr>
        <p:spPr/>
        <p:txBody>
          <a:bodyPr/>
          <a:lstStyle/>
          <a:p>
            <a:fld id="{5FD4487E-253C-4F2A-AD3B-D7DF4058A670}" type="slidenum">
              <a:rPr lang="zh-CN" altLang="en-US" smtClean="0"/>
              <a:t>10</a:t>
            </a:fld>
            <a:endParaRPr lang="zh-CN" altLang="en-US"/>
          </a:p>
        </p:txBody>
      </p:sp>
    </p:spTree>
    <p:extLst>
      <p:ext uri="{BB962C8B-B14F-4D97-AF65-F5344CB8AC3E}">
        <p14:creationId xmlns:p14="http://schemas.microsoft.com/office/powerpoint/2010/main" val="289057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Store</a:t>
            </a:r>
            <a:r>
              <a:rPr lang="zh-CN" altLang="en-US" dirty="0"/>
              <a:t>很多，对应地址却没有</a:t>
            </a:r>
            <a:r>
              <a:rPr lang="en-US" altLang="zh-CN" dirty="0" err="1"/>
              <a:t>ld</a:t>
            </a:r>
            <a:r>
              <a:rPr lang="zh-CN" altLang="en-US" dirty="0"/>
              <a:t>，一直</a:t>
            </a:r>
            <a:r>
              <a:rPr lang="en-US" altLang="zh-CN" dirty="0"/>
              <a:t>miss</a:t>
            </a:r>
            <a:r>
              <a:rPr lang="zh-CN" altLang="en-US" dirty="0"/>
              <a:t>，导致时序很差。</a:t>
            </a:r>
            <a:endParaRPr lang="en-US" altLang="zh-CN" dirty="0"/>
          </a:p>
          <a:p>
            <a:endParaRPr lang="en-US" altLang="zh-CN" dirty="0"/>
          </a:p>
          <a:p>
            <a:r>
              <a:rPr lang="zh-CN" altLang="en-US" dirty="0"/>
              <a:t>解决方案：利用</a:t>
            </a:r>
            <a:r>
              <a:rPr lang="en-US" altLang="zh-CN" dirty="0"/>
              <a:t>load/store buffer</a:t>
            </a:r>
            <a:r>
              <a:rPr lang="zh-CN" altLang="en-US" dirty="0"/>
              <a:t>缓冲实现局部乱序；策略改为写分配</a:t>
            </a:r>
            <a:endParaRPr lang="en-US" altLang="zh-CN" dirty="0"/>
          </a:p>
          <a:p>
            <a:endParaRPr lang="en-US" altLang="zh-CN" dirty="0"/>
          </a:p>
          <a:p>
            <a:r>
              <a:rPr lang="zh-CN" altLang="en-US" dirty="0"/>
              <a:t>因为准备时间确实有限，是在把性能做到很高，还是花时间做好</a:t>
            </a:r>
            <a:r>
              <a:rPr lang="en-US" altLang="zh-CN" dirty="0" err="1"/>
              <a:t>linux</a:t>
            </a:r>
            <a:r>
              <a:rPr lang="zh-CN" altLang="en-US" dirty="0"/>
              <a:t>系统移植工作，我们还是觉得系统更有意思更有挑战性</a:t>
            </a:r>
          </a:p>
        </p:txBody>
      </p:sp>
      <p:sp>
        <p:nvSpPr>
          <p:cNvPr id="4" name="灯片编号占位符 3"/>
          <p:cNvSpPr>
            <a:spLocks noGrp="1"/>
          </p:cNvSpPr>
          <p:nvPr>
            <p:ph type="sldNum" sz="quarter" idx="5"/>
          </p:nvPr>
        </p:nvSpPr>
        <p:spPr/>
        <p:txBody>
          <a:bodyPr/>
          <a:lstStyle/>
          <a:p>
            <a:fld id="{5FD4487E-253C-4F2A-AD3B-D7DF4058A670}" type="slidenum">
              <a:rPr lang="zh-CN" altLang="en-US" smtClean="0"/>
              <a:t>11</a:t>
            </a:fld>
            <a:endParaRPr lang="zh-CN" altLang="en-US"/>
          </a:p>
        </p:txBody>
      </p:sp>
    </p:spTree>
    <p:extLst>
      <p:ext uri="{BB962C8B-B14F-4D97-AF65-F5344CB8AC3E}">
        <p14:creationId xmlns:p14="http://schemas.microsoft.com/office/powerpoint/2010/main" val="1985279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2018/9/22</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806794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2018/9/22</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10" name="图片 9"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54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2018/9/22</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06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2018/9/22</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16697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2018/9/22</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274623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2018/9/22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1165674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2018/9/22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extLst>
      <p:ext uri="{BB962C8B-B14F-4D97-AF65-F5344CB8AC3E}">
        <p14:creationId xmlns:p14="http://schemas.microsoft.com/office/powerpoint/2010/main" val="749575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l" defTabSz="914400" rtl="0" eaLnBrk="0" fontAlgn="base" latinLnBrk="0" hangingPunct="0">
                <a:lnSpc>
                  <a:spcPct val="100000"/>
                </a:lnSpc>
                <a:spcBef>
                  <a:spcPct val="0"/>
                </a:spcBef>
                <a:spcAft>
                  <a:spcPct val="0"/>
                </a:spcAft>
                <a:buClrTx/>
                <a:buSzTx/>
                <a:buFontTx/>
                <a:buNone/>
                <a:tabLst/>
                <a:defRPr/>
              </a:pPr>
              <a:t>2018/9/22</a:t>
            </a:fld>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charset="0"/>
                <a:ea typeface="华文中宋"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en-US" altLang="zh-CN" sz="1200" b="1" i="0" u="none" strike="noStrike" kern="1200" cap="none" spc="0" normalizeH="0" baseline="0" noProof="0">
              <a:ln>
                <a:noFill/>
              </a:ln>
              <a:solidFill>
                <a:prstClr val="black">
                  <a:tint val="75000"/>
                </a:prstClr>
              </a:solidFill>
              <a:effectLst/>
              <a:uLnTx/>
              <a:uFillTx/>
              <a:latin typeface="Arial" charset="0"/>
              <a:ea typeface="华文中宋" charset="0"/>
              <a:cs typeface="+mn-cs"/>
            </a:endParaRPr>
          </a:p>
        </p:txBody>
      </p:sp>
    </p:spTree>
    <p:extLst>
      <p:ext uri="{BB962C8B-B14F-4D97-AF65-F5344CB8AC3E}">
        <p14:creationId xmlns:p14="http://schemas.microsoft.com/office/powerpoint/2010/main" val="3675512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5" r:id="rId6"/>
    <p:sldLayoutId id="214748367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0" y="2088106"/>
            <a:ext cx="12192000" cy="255927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prstClr val="white">
                  <a:alpha val="50000"/>
                </a:prstClr>
              </a:solidFill>
              <a:effectLst/>
              <a:uLnTx/>
              <a:uFillTx/>
              <a:latin typeface="Arial"/>
              <a:ea typeface="微软雅黑"/>
              <a:cs typeface="+mn-cs"/>
            </a:endParaRPr>
          </a:p>
        </p:txBody>
      </p:sp>
      <p:sp>
        <p:nvSpPr>
          <p:cNvPr id="2" name="标题 1"/>
          <p:cNvSpPr>
            <a:spLocks noGrp="1"/>
          </p:cNvSpPr>
          <p:nvPr>
            <p:ph type="ctrTitle"/>
          </p:nvPr>
        </p:nvSpPr>
        <p:spPr>
          <a:xfrm>
            <a:off x="0" y="1782894"/>
            <a:ext cx="12192000" cy="1992963"/>
          </a:xfrm>
        </p:spPr>
        <p:txBody>
          <a:bodyPr anchor="ctr">
            <a:normAutofit/>
          </a:bodyPr>
          <a:lstStyle/>
          <a:p>
            <a:r>
              <a:rPr lang="zh-CN" altLang="en-US" b="1" dirty="0">
                <a:latin typeface="+mj-ea"/>
              </a:rPr>
              <a:t>高性能 </a:t>
            </a:r>
            <a:r>
              <a:rPr lang="en-US" altLang="zh-CN" b="1" dirty="0">
                <a:latin typeface="+mj-ea"/>
              </a:rPr>
              <a:t>MIPS CPU </a:t>
            </a:r>
            <a:r>
              <a:rPr lang="zh-CN" altLang="en-US" b="1" dirty="0">
                <a:latin typeface="+mj-ea"/>
              </a:rPr>
              <a:t>及 </a:t>
            </a:r>
            <a:r>
              <a:rPr lang="en-US" altLang="zh-CN" b="1" dirty="0">
                <a:latin typeface="+mj-ea"/>
              </a:rPr>
              <a:t>SoC </a:t>
            </a:r>
            <a:r>
              <a:rPr lang="zh-CN" altLang="en-US" b="1" dirty="0">
                <a:latin typeface="+mj-ea"/>
              </a:rPr>
              <a:t>设计</a:t>
            </a:r>
          </a:p>
        </p:txBody>
      </p:sp>
      <p:sp>
        <p:nvSpPr>
          <p:cNvPr id="3" name="副标题 2"/>
          <p:cNvSpPr>
            <a:spLocks noGrp="1"/>
          </p:cNvSpPr>
          <p:nvPr>
            <p:ph type="subTitle" idx="1"/>
          </p:nvPr>
        </p:nvSpPr>
        <p:spPr>
          <a:xfrm>
            <a:off x="1494692" y="3661970"/>
            <a:ext cx="9144000" cy="1970829"/>
          </a:xfrm>
        </p:spPr>
        <p:txBody>
          <a:bodyPr>
            <a:normAutofit/>
          </a:bodyPr>
          <a:lstStyle/>
          <a:p>
            <a:r>
              <a:rPr lang="zh-CN" altLang="en-US" sz="2800" dirty="0"/>
              <a:t>中国科学院大学</a:t>
            </a:r>
            <a:r>
              <a:rPr lang="en-US" altLang="zh-CN" sz="2800" dirty="0"/>
              <a:t>  1 </a:t>
            </a:r>
            <a:r>
              <a:rPr lang="zh-CN" altLang="en-US" sz="2800" dirty="0"/>
              <a:t>队</a:t>
            </a:r>
            <a:endParaRPr lang="en-US" altLang="zh-CN" sz="2800" dirty="0"/>
          </a:p>
          <a:p>
            <a:r>
              <a:rPr lang="zh-CN" altLang="en-US" sz="2800" dirty="0"/>
              <a:t>俞子舒 杨丰远 徐易难 周盈坤</a:t>
            </a:r>
          </a:p>
        </p:txBody>
      </p:sp>
      <p:pic>
        <p:nvPicPr>
          <p:cNvPr id="6" name="图片 5"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23853" y="698565"/>
            <a:ext cx="5144295"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00CAB2DA-F5E6-4A39-A6EC-159AA99D7119}"/>
              </a:ext>
            </a:extLst>
          </p:cNvPr>
          <p:cNvSpPr txBox="1"/>
          <p:nvPr/>
        </p:nvSpPr>
        <p:spPr>
          <a:xfrm>
            <a:off x="9202615" y="6409593"/>
            <a:ext cx="2989385" cy="369332"/>
          </a:xfrm>
          <a:prstGeom prst="rect">
            <a:avLst/>
          </a:prstGeom>
          <a:noFill/>
        </p:spPr>
        <p:txBody>
          <a:bodyPr wrap="square" rtlCol="0">
            <a:spAutoFit/>
          </a:bodyPr>
          <a:lstStyle/>
          <a:p>
            <a:fld id="{917A5661-2FB2-485F-BECB-9DD02CFB7678}" type="datetime2">
              <a:rPr lang="zh-CN" altLang="en-US" smtClean="0"/>
              <a:t>2018年9月22日</a:t>
            </a:fld>
            <a:r>
              <a:rPr lang="en-US" altLang="zh-CN" dirty="0"/>
              <a:t>@</a:t>
            </a:r>
            <a:r>
              <a:rPr lang="zh-CN" altLang="en-US" dirty="0"/>
              <a:t>南京大学</a:t>
            </a:r>
          </a:p>
        </p:txBody>
      </p:sp>
      <p:sp>
        <p:nvSpPr>
          <p:cNvPr id="7" name="文本框 6">
            <a:extLst>
              <a:ext uri="{FF2B5EF4-FFF2-40B4-BE49-F238E27FC236}">
                <a16:creationId xmlns:a16="http://schemas.microsoft.com/office/drawing/2014/main" id="{8190B360-0D4C-41BD-8627-55AD0C1DC578}"/>
              </a:ext>
            </a:extLst>
          </p:cNvPr>
          <p:cNvSpPr txBox="1"/>
          <p:nvPr/>
        </p:nvSpPr>
        <p:spPr>
          <a:xfrm>
            <a:off x="0" y="0"/>
            <a:ext cx="2989385" cy="369332"/>
          </a:xfrm>
          <a:prstGeom prst="rect">
            <a:avLst/>
          </a:prstGeom>
          <a:noFill/>
        </p:spPr>
        <p:txBody>
          <a:bodyPr wrap="square" rtlCol="0">
            <a:spAutoFit/>
          </a:bodyPr>
          <a:lstStyle/>
          <a:p>
            <a:r>
              <a:rPr lang="en-US" altLang="zh-CN" dirty="0"/>
              <a:t>2018 </a:t>
            </a:r>
            <a:r>
              <a:rPr lang="zh-CN" altLang="en-US" dirty="0"/>
              <a:t>龙芯杯</a:t>
            </a:r>
          </a:p>
        </p:txBody>
      </p:sp>
    </p:spTree>
    <p:extLst>
      <p:ext uri="{BB962C8B-B14F-4D97-AF65-F5344CB8AC3E}">
        <p14:creationId xmlns:p14="http://schemas.microsoft.com/office/powerpoint/2010/main" val="64848664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581B68A-BE5F-42D1-8AFC-ECE233F2CE23}"/>
              </a:ext>
            </a:extLst>
          </p:cNvPr>
          <p:cNvSpPr>
            <a:spLocks noGrp="1"/>
          </p:cNvSpPr>
          <p:nvPr>
            <p:ph type="title"/>
          </p:nvPr>
        </p:nvSpPr>
        <p:spPr/>
        <p:txBody>
          <a:bodyPr/>
          <a:lstStyle/>
          <a:p>
            <a:r>
              <a:rPr lang="zh-CN" altLang="en-US" dirty="0"/>
              <a:t>勉强及格的跑分</a:t>
            </a:r>
          </a:p>
        </p:txBody>
      </p:sp>
      <p:graphicFrame>
        <p:nvGraphicFramePr>
          <p:cNvPr id="7" name="内容占位符 6">
            <a:extLst>
              <a:ext uri="{FF2B5EF4-FFF2-40B4-BE49-F238E27FC236}">
                <a16:creationId xmlns:a16="http://schemas.microsoft.com/office/drawing/2014/main" id="{A91FB824-6625-4505-B7BE-2CB221720074}"/>
              </a:ext>
            </a:extLst>
          </p:cNvPr>
          <p:cNvGraphicFramePr>
            <a:graphicFrameLocks noGrp="1"/>
          </p:cNvGraphicFramePr>
          <p:nvPr>
            <p:ph idx="1"/>
            <p:extLst>
              <p:ext uri="{D42A27DB-BD31-4B8C-83A1-F6EECF244321}">
                <p14:modId xmlns:p14="http://schemas.microsoft.com/office/powerpoint/2010/main" val="2430731579"/>
              </p:ext>
            </p:extLst>
          </p:nvPr>
        </p:nvGraphicFramePr>
        <p:xfrm>
          <a:off x="1819814" y="2198078"/>
          <a:ext cx="8529180" cy="3670843"/>
        </p:xfrm>
        <a:graphic>
          <a:graphicData uri="http://schemas.openxmlformats.org/drawingml/2006/table">
            <a:tbl>
              <a:tblPr firstRow="1" firstCol="1" bandRow="1">
                <a:tableStyleId>{5C22544A-7EE6-4342-B048-85BDC9FD1C3A}</a:tableStyleId>
              </a:tblPr>
              <a:tblGrid>
                <a:gridCol w="1605738">
                  <a:extLst>
                    <a:ext uri="{9D8B030D-6E8A-4147-A177-3AD203B41FA5}">
                      <a16:colId xmlns:a16="http://schemas.microsoft.com/office/drawing/2014/main" val="2679218850"/>
                    </a:ext>
                  </a:extLst>
                </a:gridCol>
                <a:gridCol w="2106228">
                  <a:extLst>
                    <a:ext uri="{9D8B030D-6E8A-4147-A177-3AD203B41FA5}">
                      <a16:colId xmlns:a16="http://schemas.microsoft.com/office/drawing/2014/main" val="3216696515"/>
                    </a:ext>
                  </a:extLst>
                </a:gridCol>
                <a:gridCol w="1605738">
                  <a:extLst>
                    <a:ext uri="{9D8B030D-6E8A-4147-A177-3AD203B41FA5}">
                      <a16:colId xmlns:a16="http://schemas.microsoft.com/office/drawing/2014/main" val="3528282585"/>
                    </a:ext>
                  </a:extLst>
                </a:gridCol>
                <a:gridCol w="1605738">
                  <a:extLst>
                    <a:ext uri="{9D8B030D-6E8A-4147-A177-3AD203B41FA5}">
                      <a16:colId xmlns:a16="http://schemas.microsoft.com/office/drawing/2014/main" val="857774198"/>
                    </a:ext>
                  </a:extLst>
                </a:gridCol>
                <a:gridCol w="1605738">
                  <a:extLst>
                    <a:ext uri="{9D8B030D-6E8A-4147-A177-3AD203B41FA5}">
                      <a16:colId xmlns:a16="http://schemas.microsoft.com/office/drawing/2014/main" val="4179141477"/>
                    </a:ext>
                  </a:extLst>
                </a:gridCol>
              </a:tblGrid>
              <a:tr h="333713">
                <a:tc>
                  <a:txBody>
                    <a:bodyPr/>
                    <a:lstStyle/>
                    <a:p>
                      <a:pPr algn="ctr">
                        <a:spcAft>
                          <a:spcPts val="0"/>
                        </a:spcAft>
                      </a:pPr>
                      <a:r>
                        <a:rPr lang="zh-CN" sz="1800" kern="0" dirty="0">
                          <a:effectLst/>
                          <a:latin typeface="+mn-ea"/>
                          <a:ea typeface="+mn-ea"/>
                        </a:rPr>
                        <a:t>序号</a:t>
                      </a:r>
                      <a:endParaRPr lang="zh-CN" sz="1600" kern="100" dirty="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zh-CN" sz="1800" kern="0">
                          <a:effectLst/>
                          <a:latin typeface="+mn-ea"/>
                          <a:ea typeface="+mn-ea"/>
                        </a:rPr>
                        <a:t>测试程序</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myCPU</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gs132</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T</a:t>
                      </a:r>
                      <a:r>
                        <a:rPr lang="en-US" sz="1800" kern="0" baseline="-25000">
                          <a:effectLst/>
                          <a:latin typeface="+mn-ea"/>
                          <a:ea typeface="+mn-ea"/>
                        </a:rPr>
                        <a:t>gs132</a:t>
                      </a:r>
                      <a:r>
                        <a:rPr lang="en-US" sz="1800" kern="0">
                          <a:effectLst/>
                          <a:latin typeface="+mn-ea"/>
                          <a:ea typeface="+mn-ea"/>
                        </a:rPr>
                        <a:t>/T</a:t>
                      </a:r>
                      <a:r>
                        <a:rPr lang="en-US" sz="1800" kern="0" baseline="-25000">
                          <a:effectLst/>
                          <a:latin typeface="+mn-ea"/>
                          <a:ea typeface="+mn-ea"/>
                        </a:rPr>
                        <a:t>mycpu</a:t>
                      </a:r>
                      <a:endParaRPr lang="zh-CN" sz="1600" kern="10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2842654644"/>
                  </a:ext>
                </a:extLst>
              </a:tr>
              <a:tr h="333713">
                <a:tc>
                  <a:txBody>
                    <a:bodyPr/>
                    <a:lstStyle/>
                    <a:p>
                      <a:pPr algn="ctr">
                        <a:spcAft>
                          <a:spcPts val="0"/>
                        </a:spcAft>
                      </a:pPr>
                      <a:r>
                        <a:rPr lang="en-US" sz="1800" kern="0">
                          <a:effectLst/>
                          <a:latin typeface="+mn-ea"/>
                          <a:ea typeface="+mn-ea"/>
                        </a:rPr>
                        <a:t>1</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bitcount</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dirty="0">
                          <a:effectLst/>
                          <a:latin typeface="+mn-ea"/>
                          <a:ea typeface="+mn-ea"/>
                        </a:rPr>
                        <a:t>51437</a:t>
                      </a:r>
                      <a:endParaRPr lang="zh-CN" sz="1600" kern="100" dirty="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dirty="0">
                          <a:effectLst/>
                          <a:latin typeface="+mn-ea"/>
                          <a:ea typeface="+mn-ea"/>
                        </a:rPr>
                        <a:t>14556B2</a:t>
                      </a:r>
                      <a:endParaRPr lang="zh-CN" sz="1600" kern="100" dirty="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dirty="0">
                          <a:effectLst/>
                          <a:latin typeface="+mn-ea"/>
                          <a:ea typeface="+mn-ea"/>
                        </a:rPr>
                        <a:t>64.05610251</a:t>
                      </a:r>
                      <a:endParaRPr lang="zh-CN" sz="1600" kern="100" dirty="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2965048350"/>
                  </a:ext>
                </a:extLst>
              </a:tr>
              <a:tr h="333713">
                <a:tc>
                  <a:txBody>
                    <a:bodyPr/>
                    <a:lstStyle/>
                    <a:p>
                      <a:pPr algn="ctr">
                        <a:spcAft>
                          <a:spcPts val="0"/>
                        </a:spcAft>
                      </a:pPr>
                      <a:r>
                        <a:rPr lang="en-US" sz="1800" kern="0">
                          <a:effectLst/>
                          <a:latin typeface="+mn-ea"/>
                          <a:ea typeface="+mn-ea"/>
                        </a:rPr>
                        <a:t>2</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bubble_sort</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1bad51</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7BE6E52</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71.62733338</a:t>
                      </a:r>
                      <a:endParaRPr lang="zh-CN" sz="1600" kern="10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2989413653"/>
                  </a:ext>
                </a:extLst>
              </a:tr>
              <a:tr h="333713">
                <a:tc>
                  <a:txBody>
                    <a:bodyPr/>
                    <a:lstStyle/>
                    <a:p>
                      <a:pPr algn="ctr">
                        <a:spcAft>
                          <a:spcPts val="0"/>
                        </a:spcAft>
                      </a:pPr>
                      <a:r>
                        <a:rPr lang="en-US" sz="1800" kern="0">
                          <a:effectLst/>
                          <a:latin typeface="+mn-ea"/>
                          <a:ea typeface="+mn-ea"/>
                        </a:rPr>
                        <a:t>3</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coremark</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40dcf1</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112B417A</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67.76208654</a:t>
                      </a:r>
                      <a:endParaRPr lang="zh-CN" sz="1600" kern="10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534723112"/>
                  </a:ext>
                </a:extLst>
              </a:tr>
              <a:tr h="333713">
                <a:tc>
                  <a:txBody>
                    <a:bodyPr/>
                    <a:lstStyle/>
                    <a:p>
                      <a:pPr algn="ctr">
                        <a:spcAft>
                          <a:spcPts val="0"/>
                        </a:spcAft>
                      </a:pPr>
                      <a:r>
                        <a:rPr lang="en-US" sz="1800" kern="0">
                          <a:effectLst/>
                          <a:latin typeface="+mn-ea"/>
                          <a:ea typeface="+mn-ea"/>
                        </a:rPr>
                        <a:t>4</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crc32</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2aed6d</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AE98868</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65.07568462</a:t>
                      </a:r>
                      <a:endParaRPr lang="zh-CN" sz="1600" kern="10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3058827783"/>
                  </a:ext>
                </a:extLst>
              </a:tr>
              <a:tr h="333713">
                <a:tc>
                  <a:txBody>
                    <a:bodyPr/>
                    <a:lstStyle/>
                    <a:p>
                      <a:pPr algn="ctr">
                        <a:spcAft>
                          <a:spcPts val="0"/>
                        </a:spcAft>
                      </a:pPr>
                      <a:r>
                        <a:rPr lang="en-US" sz="1800" kern="0">
                          <a:effectLst/>
                          <a:latin typeface="+mn-ea"/>
                          <a:ea typeface="+mn-ea"/>
                        </a:rPr>
                        <a:t>5</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dirty="0" err="1">
                          <a:effectLst/>
                          <a:latin typeface="+mn-ea"/>
                          <a:ea typeface="+mn-ea"/>
                        </a:rPr>
                        <a:t>dhrystone</a:t>
                      </a:r>
                      <a:endParaRPr lang="zh-CN" sz="1600" kern="100" dirty="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9844e</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1FCC030</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53.45808682</a:t>
                      </a:r>
                      <a:endParaRPr lang="zh-CN" sz="1600" kern="10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1761931504"/>
                  </a:ext>
                </a:extLst>
              </a:tr>
              <a:tr h="333713">
                <a:tc>
                  <a:txBody>
                    <a:bodyPr/>
                    <a:lstStyle/>
                    <a:p>
                      <a:pPr algn="ctr">
                        <a:spcAft>
                          <a:spcPts val="0"/>
                        </a:spcAft>
                      </a:pPr>
                      <a:r>
                        <a:rPr lang="en-US" sz="1800" kern="0">
                          <a:effectLst/>
                          <a:latin typeface="+mn-ea"/>
                          <a:ea typeface="+mn-ea"/>
                        </a:rPr>
                        <a:t>6</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quick_sort</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dirty="0">
                          <a:effectLst/>
                          <a:latin typeface="+mn-ea"/>
                          <a:ea typeface="+mn-ea"/>
                        </a:rPr>
                        <a:t>1b0cc3</a:t>
                      </a:r>
                      <a:endParaRPr lang="zh-CN" sz="1600" kern="100" dirty="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73679CA</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68.26195734</a:t>
                      </a:r>
                      <a:endParaRPr lang="zh-CN" sz="1600" kern="10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2821446418"/>
                  </a:ext>
                </a:extLst>
              </a:tr>
              <a:tr h="333713">
                <a:tc>
                  <a:txBody>
                    <a:bodyPr/>
                    <a:lstStyle/>
                    <a:p>
                      <a:pPr algn="ctr">
                        <a:spcAft>
                          <a:spcPts val="0"/>
                        </a:spcAft>
                      </a:pPr>
                      <a:r>
                        <a:rPr lang="en-US" sz="1800" kern="0">
                          <a:effectLst/>
                          <a:latin typeface="+mn-ea"/>
                          <a:ea typeface="+mn-ea"/>
                        </a:rPr>
                        <a:t>7</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select_sort</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1b3b61</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71ABFFA</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66.78735768</a:t>
                      </a:r>
                      <a:endParaRPr lang="zh-CN" sz="1600" kern="10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4159979017"/>
                  </a:ext>
                </a:extLst>
              </a:tr>
              <a:tr h="333713">
                <a:tc>
                  <a:txBody>
                    <a:bodyPr/>
                    <a:lstStyle/>
                    <a:p>
                      <a:pPr algn="ctr">
                        <a:spcAft>
                          <a:spcPts val="0"/>
                        </a:spcAft>
                      </a:pPr>
                      <a:r>
                        <a:rPr lang="en-US" sz="1800" kern="0">
                          <a:effectLst/>
                          <a:latin typeface="+mn-ea"/>
                          <a:ea typeface="+mn-ea"/>
                        </a:rPr>
                        <a:t>8</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sha</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1c7885</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76B9528</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66.72042987</a:t>
                      </a:r>
                      <a:endParaRPr lang="zh-CN" sz="1600" kern="10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1314279615"/>
                  </a:ext>
                </a:extLst>
              </a:tr>
              <a:tr h="333713">
                <a:tc>
                  <a:txBody>
                    <a:bodyPr/>
                    <a:lstStyle/>
                    <a:p>
                      <a:pPr algn="ctr">
                        <a:spcAft>
                          <a:spcPts val="0"/>
                        </a:spcAft>
                      </a:pPr>
                      <a:r>
                        <a:rPr lang="en-US" sz="1800" kern="0">
                          <a:effectLst/>
                          <a:latin typeface="+mn-ea"/>
                          <a:ea typeface="+mn-ea"/>
                        </a:rPr>
                        <a:t>9</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stream_copy</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21c74</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86952E</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63.74869178</a:t>
                      </a:r>
                      <a:endParaRPr lang="zh-CN" sz="1600" kern="10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406294222"/>
                  </a:ext>
                </a:extLst>
              </a:tr>
              <a:tr h="333713">
                <a:tc>
                  <a:txBody>
                    <a:bodyPr/>
                    <a:lstStyle/>
                    <a:p>
                      <a:pPr algn="ctr">
                        <a:spcAft>
                          <a:spcPts val="0"/>
                        </a:spcAft>
                      </a:pPr>
                      <a:r>
                        <a:rPr lang="en-US" sz="1800" kern="0" dirty="0">
                          <a:effectLst/>
                          <a:latin typeface="+mn-ea"/>
                          <a:ea typeface="+mn-ea"/>
                        </a:rPr>
                        <a:t>10</a:t>
                      </a:r>
                      <a:endParaRPr lang="zh-CN" sz="1600" kern="100" dirty="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800" kern="0">
                          <a:effectLst/>
                          <a:latin typeface="+mn-ea"/>
                          <a:ea typeface="+mn-ea"/>
                        </a:rPr>
                        <a:t>stringsearch</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2346b1</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a:effectLst/>
                          <a:latin typeface="+mn-ea"/>
                          <a:ea typeface="+mn-ea"/>
                        </a:rPr>
                        <a:t>4E98F5E</a:t>
                      </a:r>
                      <a:endParaRPr lang="zh-CN" sz="1600" kern="100">
                        <a:effectLst/>
                        <a:latin typeface="+mn-ea"/>
                        <a:ea typeface="+mn-ea"/>
                        <a:cs typeface="Times New Roman" panose="02020603050405020304" pitchFamily="18" charset="0"/>
                      </a:endParaRPr>
                    </a:p>
                  </a:txBody>
                  <a:tcPr marL="76225" marR="76225" marT="0" marB="0" anchor="ctr"/>
                </a:tc>
                <a:tc>
                  <a:txBody>
                    <a:bodyPr/>
                    <a:lstStyle/>
                    <a:p>
                      <a:pPr algn="ctr">
                        <a:spcAft>
                          <a:spcPts val="0"/>
                        </a:spcAft>
                      </a:pPr>
                      <a:r>
                        <a:rPr lang="en-US" sz="1300" kern="0" dirty="0">
                          <a:effectLst/>
                          <a:latin typeface="+mn-ea"/>
                          <a:ea typeface="+mn-ea"/>
                        </a:rPr>
                        <a:t>35.6490276</a:t>
                      </a:r>
                      <a:endParaRPr lang="zh-CN" sz="1600" kern="100" dirty="0">
                        <a:effectLst/>
                        <a:latin typeface="+mn-ea"/>
                        <a:ea typeface="+mn-ea"/>
                        <a:cs typeface="Times New Roman" panose="02020603050405020304" pitchFamily="18" charset="0"/>
                      </a:endParaRPr>
                    </a:p>
                  </a:txBody>
                  <a:tcPr marL="76225" marR="76225" marT="0" marB="0" anchor="ctr"/>
                </a:tc>
                <a:extLst>
                  <a:ext uri="{0D108BD9-81ED-4DB2-BD59-A6C34878D82A}">
                    <a16:rowId xmlns:a16="http://schemas.microsoft.com/office/drawing/2014/main" val="488964359"/>
                  </a:ext>
                </a:extLst>
              </a:tr>
            </a:tbl>
          </a:graphicData>
        </a:graphic>
      </p:graphicFrame>
      <p:sp>
        <p:nvSpPr>
          <p:cNvPr id="8" name="内容占位符 2">
            <a:extLst>
              <a:ext uri="{FF2B5EF4-FFF2-40B4-BE49-F238E27FC236}">
                <a16:creationId xmlns:a16="http://schemas.microsoft.com/office/drawing/2014/main" id="{815BBA26-1F08-4114-B9CF-0E78B782011C}"/>
              </a:ext>
            </a:extLst>
          </p:cNvPr>
          <p:cNvSpPr txBox="1">
            <a:spLocks/>
          </p:cNvSpPr>
          <p:nvPr/>
        </p:nvSpPr>
        <p:spPr>
          <a:xfrm>
            <a:off x="838200" y="1340768"/>
            <a:ext cx="10515600" cy="5061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dirty="0"/>
              <a:t>性能分 </a:t>
            </a:r>
            <a:r>
              <a:rPr lang="en-US" altLang="zh-CN" sz="3200" dirty="0"/>
              <a:t>61.287@97 MHz</a:t>
            </a:r>
            <a:r>
              <a:rPr lang="zh-CN" altLang="en-US" sz="3200" dirty="0"/>
              <a:t>，</a:t>
            </a:r>
            <a:r>
              <a:rPr lang="en-US" altLang="zh-CN" sz="3200"/>
              <a:t>IPC 0.863 </a:t>
            </a:r>
            <a:endParaRPr lang="zh-CN" altLang="en-US" sz="3200" dirty="0"/>
          </a:p>
        </p:txBody>
      </p:sp>
      <p:sp>
        <p:nvSpPr>
          <p:cNvPr id="9" name="椭圆 8">
            <a:extLst>
              <a:ext uri="{FF2B5EF4-FFF2-40B4-BE49-F238E27FC236}">
                <a16:creationId xmlns:a16="http://schemas.microsoft.com/office/drawing/2014/main" id="{6801A717-1BF3-411D-86CB-BFAEE60E8BC2}"/>
              </a:ext>
            </a:extLst>
          </p:cNvPr>
          <p:cNvSpPr/>
          <p:nvPr/>
        </p:nvSpPr>
        <p:spPr>
          <a:xfrm>
            <a:off x="8710440" y="5503982"/>
            <a:ext cx="1661746" cy="3297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256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51D20F-1FE6-4E60-A9C6-330B38EE560D}"/>
              </a:ext>
            </a:extLst>
          </p:cNvPr>
          <p:cNvSpPr>
            <a:spLocks noGrp="1"/>
          </p:cNvSpPr>
          <p:nvPr>
            <p:ph idx="1"/>
          </p:nvPr>
        </p:nvSpPr>
        <p:spPr>
          <a:xfrm>
            <a:off x="838200" y="1340768"/>
            <a:ext cx="10515600" cy="5061482"/>
          </a:xfrm>
        </p:spPr>
        <p:txBody>
          <a:bodyPr/>
          <a:lstStyle/>
          <a:p>
            <a:r>
              <a:rPr lang="zh-CN" altLang="en-US" dirty="0"/>
              <a:t>写分配 </a:t>
            </a:r>
            <a:r>
              <a:rPr lang="en-US" altLang="zh-CN" dirty="0"/>
              <a:t>Cache</a:t>
            </a:r>
            <a:r>
              <a:rPr lang="zh-CN" altLang="en-US" dirty="0"/>
              <a:t> 版 </a:t>
            </a:r>
            <a:r>
              <a:rPr lang="en-US" altLang="zh-CN" dirty="0"/>
              <a:t>IPC 0.936</a:t>
            </a:r>
            <a:r>
              <a:rPr lang="zh-CN" altLang="en-US" dirty="0"/>
              <a:t>，性能分 </a:t>
            </a:r>
            <a:r>
              <a:rPr lang="en-US" altLang="zh-CN" dirty="0"/>
              <a:t>33.273@50MHz</a:t>
            </a:r>
          </a:p>
          <a:p>
            <a:r>
              <a:rPr lang="en-US" altLang="zh-CN" dirty="0" err="1"/>
              <a:t>stringsearch</a:t>
            </a:r>
            <a:r>
              <a:rPr lang="en-US" altLang="zh-CN" dirty="0"/>
              <a:t> </a:t>
            </a:r>
            <a:r>
              <a:rPr lang="zh-CN" altLang="en-US" dirty="0"/>
              <a:t>性能有大幅提高</a:t>
            </a:r>
            <a:endParaRPr lang="en-US" altLang="zh-CN" dirty="0"/>
          </a:p>
          <a:p>
            <a:r>
              <a:rPr lang="zh-CN" altLang="en-US" dirty="0"/>
              <a:t>初步测试可以达到 </a:t>
            </a:r>
            <a:r>
              <a:rPr lang="en-US" altLang="zh-CN" dirty="0">
                <a:solidFill>
                  <a:schemeClr val="accent1"/>
                </a:solidFill>
              </a:rPr>
              <a:t>70@105MHz</a:t>
            </a:r>
          </a:p>
          <a:p>
            <a:endParaRPr lang="en-US" altLang="zh-CN" dirty="0"/>
          </a:p>
          <a:p>
            <a:endParaRPr lang="en-US" altLang="zh-CN" dirty="0"/>
          </a:p>
          <a:p>
            <a:r>
              <a:rPr lang="zh-CN" altLang="en-US" dirty="0"/>
              <a:t>性能分不是我们的主要目标</a:t>
            </a:r>
            <a:endParaRPr lang="en-US" altLang="zh-CN" dirty="0"/>
          </a:p>
          <a:p>
            <a:endParaRPr lang="en-US" altLang="zh-CN" dirty="0"/>
          </a:p>
        </p:txBody>
      </p:sp>
      <p:sp>
        <p:nvSpPr>
          <p:cNvPr id="3" name="标题 2">
            <a:extLst>
              <a:ext uri="{FF2B5EF4-FFF2-40B4-BE49-F238E27FC236}">
                <a16:creationId xmlns:a16="http://schemas.microsoft.com/office/drawing/2014/main" id="{A2C87D56-ACD6-451F-B354-0D7A26F8BDA0}"/>
              </a:ext>
            </a:extLst>
          </p:cNvPr>
          <p:cNvSpPr>
            <a:spLocks noGrp="1"/>
          </p:cNvSpPr>
          <p:nvPr>
            <p:ph type="title"/>
          </p:nvPr>
        </p:nvSpPr>
        <p:spPr/>
        <p:txBody>
          <a:bodyPr/>
          <a:lstStyle/>
          <a:p>
            <a:r>
              <a:rPr lang="zh-CN" altLang="en-US" dirty="0"/>
              <a:t>我们其实可以跑得更快一点</a:t>
            </a:r>
          </a:p>
        </p:txBody>
      </p:sp>
    </p:spTree>
    <p:extLst>
      <p:ext uri="{BB962C8B-B14F-4D97-AF65-F5344CB8AC3E}">
        <p14:creationId xmlns:p14="http://schemas.microsoft.com/office/powerpoint/2010/main" val="577102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5">
            <a:extLst>
              <a:ext uri="{FF2B5EF4-FFF2-40B4-BE49-F238E27FC236}">
                <a16:creationId xmlns:a16="http://schemas.microsoft.com/office/drawing/2014/main" id="{EA13CAA9-C20E-41D6-9925-7B0485AD74D0}"/>
              </a:ext>
            </a:extLst>
          </p:cNvPr>
          <p:cNvSpPr txBox="1">
            <a:spLocks noChangeArrowheads="1"/>
          </p:cNvSpPr>
          <p:nvPr/>
        </p:nvSpPr>
        <p:spPr bwMode="auto">
          <a:xfrm>
            <a:off x="3794420" y="2789312"/>
            <a:ext cx="809747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66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SoC </a:t>
            </a:r>
            <a:r>
              <a:rPr kumimoji="0" lang="zh-CN" altLang="en-US" sz="66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设计</a:t>
            </a:r>
          </a:p>
        </p:txBody>
      </p:sp>
    </p:spTree>
    <p:extLst>
      <p:ext uri="{BB962C8B-B14F-4D97-AF65-F5344CB8AC3E}">
        <p14:creationId xmlns:p14="http://schemas.microsoft.com/office/powerpoint/2010/main" val="25268248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51D20F-1FE6-4E60-A9C6-330B38EE560D}"/>
              </a:ext>
            </a:extLst>
          </p:cNvPr>
          <p:cNvSpPr>
            <a:spLocks noGrp="1"/>
          </p:cNvSpPr>
          <p:nvPr>
            <p:ph idx="1"/>
          </p:nvPr>
        </p:nvSpPr>
        <p:spPr/>
        <p:txBody>
          <a:bodyPr/>
          <a:lstStyle/>
          <a:p>
            <a:r>
              <a:rPr lang="en-US" altLang="zh-CN"/>
              <a:t>UCAS_SoC@</a:t>
            </a:r>
            <a:r>
              <a:rPr lang="en-US" altLang="zh-CN" dirty="0"/>
              <a:t>33 MHz</a:t>
            </a:r>
          </a:p>
          <a:p>
            <a:r>
              <a:rPr lang="en-US" altLang="zh-CN" dirty="0"/>
              <a:t>DDR </a:t>
            </a:r>
            <a:r>
              <a:rPr lang="zh-CN" altLang="en-US" dirty="0"/>
              <a:t>控制器</a:t>
            </a:r>
            <a:endParaRPr lang="en-US" altLang="zh-CN" dirty="0"/>
          </a:p>
          <a:p>
            <a:r>
              <a:rPr lang="zh-CN" altLang="en-US" dirty="0"/>
              <a:t>以太网口、</a:t>
            </a:r>
            <a:r>
              <a:rPr lang="en-US" altLang="zh-CN" dirty="0"/>
              <a:t>MAC </a:t>
            </a:r>
            <a:r>
              <a:rPr lang="zh-CN" altLang="en-US" dirty="0"/>
              <a:t>控制器</a:t>
            </a:r>
            <a:endParaRPr lang="en-US" altLang="zh-CN" dirty="0"/>
          </a:p>
          <a:p>
            <a:r>
              <a:rPr lang="en-US" altLang="zh-CN" dirty="0"/>
              <a:t>SPI Flash </a:t>
            </a:r>
            <a:r>
              <a:rPr lang="zh-CN" altLang="en-US" dirty="0"/>
              <a:t>控制器</a:t>
            </a:r>
            <a:endParaRPr lang="en-US" altLang="zh-CN" dirty="0"/>
          </a:p>
          <a:p>
            <a:r>
              <a:rPr lang="zh-CN" altLang="en-US" dirty="0"/>
              <a:t>串口控制器</a:t>
            </a:r>
            <a:endParaRPr lang="en-US" altLang="zh-CN" dirty="0"/>
          </a:p>
          <a:p>
            <a:r>
              <a:rPr lang="zh-CN" altLang="en-US" dirty="0"/>
              <a:t>板子上面各种按键、</a:t>
            </a:r>
            <a:r>
              <a:rPr lang="en-US" altLang="zh-CN" dirty="0"/>
              <a:t>LED </a:t>
            </a:r>
            <a:r>
              <a:rPr lang="zh-CN" altLang="en-US" dirty="0"/>
              <a:t>灯</a:t>
            </a:r>
          </a:p>
          <a:p>
            <a:r>
              <a:rPr lang="zh-CN" altLang="en-US" dirty="0">
                <a:solidFill>
                  <a:schemeClr val="accent1"/>
                </a:solidFill>
              </a:rPr>
              <a:t>自行设计的 </a:t>
            </a:r>
            <a:r>
              <a:rPr lang="en-US" altLang="zh-CN" dirty="0">
                <a:solidFill>
                  <a:schemeClr val="accent1"/>
                </a:solidFill>
              </a:rPr>
              <a:t>LCD</a:t>
            </a:r>
            <a:r>
              <a:rPr lang="zh-CN" altLang="en-US" dirty="0">
                <a:solidFill>
                  <a:schemeClr val="accent1"/>
                </a:solidFill>
              </a:rPr>
              <a:t>（包括触摸屏）控制器</a:t>
            </a:r>
          </a:p>
        </p:txBody>
      </p:sp>
      <p:sp>
        <p:nvSpPr>
          <p:cNvPr id="3" name="标题 2">
            <a:extLst>
              <a:ext uri="{FF2B5EF4-FFF2-40B4-BE49-F238E27FC236}">
                <a16:creationId xmlns:a16="http://schemas.microsoft.com/office/drawing/2014/main" id="{A2C87D56-ACD6-451F-B354-0D7A26F8BDA0}"/>
              </a:ext>
            </a:extLst>
          </p:cNvPr>
          <p:cNvSpPr>
            <a:spLocks noGrp="1"/>
          </p:cNvSpPr>
          <p:nvPr>
            <p:ph type="title"/>
          </p:nvPr>
        </p:nvSpPr>
        <p:spPr>
          <a:xfrm>
            <a:off x="815009" y="0"/>
            <a:ext cx="10538791" cy="1021543"/>
          </a:xfrm>
        </p:spPr>
        <p:txBody>
          <a:bodyPr/>
          <a:lstStyle/>
          <a:p>
            <a:r>
              <a:rPr lang="en-US" altLang="zh-CN" dirty="0">
                <a:latin typeface="+mj-ea"/>
              </a:rPr>
              <a:t>SoC </a:t>
            </a:r>
            <a:r>
              <a:rPr lang="zh-CN" altLang="en-US" dirty="0">
                <a:latin typeface="+mj-ea"/>
              </a:rPr>
              <a:t>框架</a:t>
            </a:r>
          </a:p>
        </p:txBody>
      </p:sp>
    </p:spTree>
    <p:extLst>
      <p:ext uri="{BB962C8B-B14F-4D97-AF65-F5344CB8AC3E}">
        <p14:creationId xmlns:p14="http://schemas.microsoft.com/office/powerpoint/2010/main" val="59252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2F9BCA4-4D6F-498E-8A54-1C0541CCE3BC}"/>
              </a:ext>
            </a:extLst>
          </p:cNvPr>
          <p:cNvSpPr>
            <a:spLocks noGrp="1"/>
          </p:cNvSpPr>
          <p:nvPr>
            <p:ph idx="1"/>
          </p:nvPr>
        </p:nvSpPr>
        <p:spPr>
          <a:xfrm>
            <a:off x="838200" y="1340768"/>
            <a:ext cx="6770914" cy="5061482"/>
          </a:xfrm>
        </p:spPr>
        <p:txBody>
          <a:bodyPr>
            <a:normAutofit/>
          </a:bodyPr>
          <a:lstStyle/>
          <a:p>
            <a:r>
              <a:rPr lang="zh-CN" altLang="en-US" sz="3200" dirty="0"/>
              <a:t>硬复位后</a:t>
            </a:r>
            <a:r>
              <a:rPr lang="zh-CN" altLang="en-US" sz="3200" dirty="0">
                <a:solidFill>
                  <a:schemeClr val="accent1"/>
                </a:solidFill>
              </a:rPr>
              <a:t>硬件自动完成初始化</a:t>
            </a:r>
            <a:endParaRPr lang="en-US" altLang="zh-CN" sz="3200" dirty="0">
              <a:solidFill>
                <a:schemeClr val="accent1"/>
              </a:solidFill>
            </a:endParaRPr>
          </a:p>
          <a:p>
            <a:r>
              <a:rPr lang="zh-CN" altLang="en-US" sz="3200" dirty="0"/>
              <a:t>硬件 </a:t>
            </a:r>
            <a:r>
              <a:rPr lang="en-US" altLang="zh-CN" sz="3200" dirty="0"/>
              <a:t>30 ns </a:t>
            </a:r>
            <a:r>
              <a:rPr lang="zh-CN" altLang="en-US" sz="3200" dirty="0"/>
              <a:t>显示周期，理论可达 </a:t>
            </a:r>
            <a:r>
              <a:rPr lang="en-US" altLang="zh-CN" sz="3200" dirty="0">
                <a:solidFill>
                  <a:schemeClr val="accent1"/>
                </a:solidFill>
              </a:rPr>
              <a:t>86.8 FPS</a:t>
            </a:r>
          </a:p>
          <a:p>
            <a:endParaRPr lang="en-US" altLang="zh-CN" sz="3200" dirty="0"/>
          </a:p>
          <a:p>
            <a:r>
              <a:rPr lang="zh-CN" altLang="en-US" sz="3200" dirty="0"/>
              <a:t>触摸屏软件驱动</a:t>
            </a:r>
            <a:endParaRPr lang="en-US" altLang="zh-CN" sz="3200" dirty="0"/>
          </a:p>
          <a:p>
            <a:pPr lvl="1"/>
            <a:r>
              <a:rPr lang="zh-CN" altLang="en-US" sz="2800" dirty="0"/>
              <a:t>受</a:t>
            </a:r>
            <a:r>
              <a:rPr lang="en-US" altLang="zh-CN" sz="2800" dirty="0"/>
              <a:t> I2C </a:t>
            </a:r>
            <a:r>
              <a:rPr lang="zh-CN" altLang="en-US" sz="2800" dirty="0"/>
              <a:t>接口时序限制，硬件实现不会带来性能提升</a:t>
            </a:r>
            <a:endParaRPr lang="en-US" altLang="zh-CN" sz="2800" dirty="0"/>
          </a:p>
        </p:txBody>
      </p:sp>
      <p:sp>
        <p:nvSpPr>
          <p:cNvPr id="3" name="标题 2">
            <a:extLst>
              <a:ext uri="{FF2B5EF4-FFF2-40B4-BE49-F238E27FC236}">
                <a16:creationId xmlns:a16="http://schemas.microsoft.com/office/drawing/2014/main" id="{8C81F039-1985-40FE-AC76-E0750A99D484}"/>
              </a:ext>
            </a:extLst>
          </p:cNvPr>
          <p:cNvSpPr>
            <a:spLocks noGrp="1"/>
          </p:cNvSpPr>
          <p:nvPr>
            <p:ph type="title"/>
          </p:nvPr>
        </p:nvSpPr>
        <p:spPr/>
        <p:txBody>
          <a:bodyPr/>
          <a:lstStyle/>
          <a:p>
            <a:r>
              <a:rPr lang="zh-CN" altLang="en-US" dirty="0">
                <a:latin typeface="+mj-ea"/>
              </a:rPr>
              <a:t>自实现 </a:t>
            </a:r>
            <a:r>
              <a:rPr lang="en-US" altLang="zh-CN" dirty="0">
                <a:latin typeface="+mj-ea"/>
              </a:rPr>
              <a:t>LCD </a:t>
            </a:r>
            <a:r>
              <a:rPr lang="zh-CN" altLang="en-US" dirty="0">
                <a:latin typeface="+mj-ea"/>
              </a:rPr>
              <a:t>控制器</a:t>
            </a:r>
          </a:p>
        </p:txBody>
      </p:sp>
      <p:pic>
        <p:nvPicPr>
          <p:cNvPr id="13" name="图片 12">
            <a:extLst>
              <a:ext uri="{FF2B5EF4-FFF2-40B4-BE49-F238E27FC236}">
                <a16:creationId xmlns:a16="http://schemas.microsoft.com/office/drawing/2014/main" id="{86B8C9F9-3132-458E-8AF9-630B9F3C48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167789" y="1672318"/>
            <a:ext cx="4684485" cy="3513364"/>
          </a:xfrm>
          <a:prstGeom prst="rect">
            <a:avLst/>
          </a:prstGeom>
        </p:spPr>
      </p:pic>
    </p:spTree>
    <p:extLst>
      <p:ext uri="{BB962C8B-B14F-4D97-AF65-F5344CB8AC3E}">
        <p14:creationId xmlns:p14="http://schemas.microsoft.com/office/powerpoint/2010/main" val="3382205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94420" y="2789312"/>
            <a:ext cx="809747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66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Linux </a:t>
            </a:r>
            <a:r>
              <a:rPr kumimoji="0" lang="zh-CN" altLang="en-US" sz="66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及应用程序</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3008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D831C77-F620-4CE7-A07F-CC84098DA7B3}"/>
              </a:ext>
            </a:extLst>
          </p:cNvPr>
          <p:cNvSpPr>
            <a:spLocks noGrp="1"/>
          </p:cNvSpPr>
          <p:nvPr>
            <p:ph idx="1"/>
          </p:nvPr>
        </p:nvSpPr>
        <p:spPr/>
        <p:txBody>
          <a:bodyPr/>
          <a:lstStyle/>
          <a:p>
            <a:r>
              <a:rPr lang="zh-CN" altLang="en-US" dirty="0"/>
              <a:t>我们花了</a:t>
            </a:r>
            <a:r>
              <a:rPr lang="zh-CN" altLang="en-US" dirty="0">
                <a:solidFill>
                  <a:schemeClr val="accent1"/>
                </a:solidFill>
              </a:rPr>
              <a:t>两个月</a:t>
            </a:r>
            <a:r>
              <a:rPr lang="zh-CN" altLang="en-US" dirty="0"/>
              <a:t>的时间，</a:t>
            </a:r>
            <a:r>
              <a:rPr lang="zh-CN" altLang="en-US" dirty="0">
                <a:solidFill>
                  <a:schemeClr val="accent1"/>
                </a:solidFill>
              </a:rPr>
              <a:t>从</a:t>
            </a:r>
            <a:r>
              <a:rPr lang="zh-CN" altLang="en-US">
                <a:solidFill>
                  <a:schemeClr val="accent1"/>
                </a:solidFill>
              </a:rPr>
              <a:t>零开始独立地</a:t>
            </a:r>
            <a:r>
              <a:rPr lang="zh-CN" altLang="en-US"/>
              <a:t>实现</a:t>
            </a:r>
            <a:r>
              <a:rPr lang="zh-CN" altLang="en-US" dirty="0"/>
              <a:t>了 </a:t>
            </a:r>
            <a:r>
              <a:rPr lang="en-US" altLang="zh-CN" dirty="0"/>
              <a:t>Linux </a:t>
            </a:r>
            <a:r>
              <a:rPr lang="zh-CN" altLang="en-US" dirty="0"/>
              <a:t>的启动</a:t>
            </a:r>
            <a:endParaRPr lang="en-US" altLang="zh-CN" dirty="0"/>
          </a:p>
          <a:p>
            <a:r>
              <a:rPr lang="zh-CN" altLang="en-US" dirty="0"/>
              <a:t>经历了无数个看代码、改代码、抓波形、头脑 </a:t>
            </a:r>
            <a:r>
              <a:rPr lang="en-US" altLang="zh-CN" dirty="0"/>
              <a:t>debug </a:t>
            </a:r>
            <a:r>
              <a:rPr lang="zh-CN" altLang="en-US" dirty="0"/>
              <a:t>的日夜</a:t>
            </a:r>
          </a:p>
        </p:txBody>
      </p:sp>
      <p:sp>
        <p:nvSpPr>
          <p:cNvPr id="3" name="标题 2">
            <a:extLst>
              <a:ext uri="{FF2B5EF4-FFF2-40B4-BE49-F238E27FC236}">
                <a16:creationId xmlns:a16="http://schemas.microsoft.com/office/drawing/2014/main" id="{7C5A5801-7683-45E9-A543-33CBC9C513A6}"/>
              </a:ext>
            </a:extLst>
          </p:cNvPr>
          <p:cNvSpPr>
            <a:spLocks noGrp="1"/>
          </p:cNvSpPr>
          <p:nvPr>
            <p:ph type="title"/>
          </p:nvPr>
        </p:nvSpPr>
        <p:spPr/>
        <p:txBody>
          <a:bodyPr/>
          <a:lstStyle/>
          <a:p>
            <a:r>
              <a:rPr lang="zh-CN" altLang="en-US" dirty="0"/>
              <a:t>艰苦卓绝的斗争</a:t>
            </a:r>
          </a:p>
        </p:txBody>
      </p:sp>
      <p:grpSp>
        <p:nvGrpSpPr>
          <p:cNvPr id="16" name="组合 15">
            <a:extLst>
              <a:ext uri="{FF2B5EF4-FFF2-40B4-BE49-F238E27FC236}">
                <a16:creationId xmlns:a16="http://schemas.microsoft.com/office/drawing/2014/main" id="{286F0748-4441-4D9D-A1B0-EF89BC028137}"/>
              </a:ext>
            </a:extLst>
          </p:cNvPr>
          <p:cNvGrpSpPr/>
          <p:nvPr/>
        </p:nvGrpSpPr>
        <p:grpSpPr>
          <a:xfrm>
            <a:off x="1289247" y="2484785"/>
            <a:ext cx="9590314" cy="4133723"/>
            <a:chOff x="838200" y="2082015"/>
            <a:chExt cx="9590314" cy="4133723"/>
          </a:xfrm>
        </p:grpSpPr>
        <p:cxnSp>
          <p:nvCxnSpPr>
            <p:cNvPr id="5" name="直接箭头连接符 4">
              <a:extLst>
                <a:ext uri="{FF2B5EF4-FFF2-40B4-BE49-F238E27FC236}">
                  <a16:creationId xmlns:a16="http://schemas.microsoft.com/office/drawing/2014/main" id="{C35EC41B-ECC6-4D18-8CC3-6CD7EDC2FFF6}"/>
                </a:ext>
              </a:extLst>
            </p:cNvPr>
            <p:cNvCxnSpPr/>
            <p:nvPr/>
          </p:nvCxnSpPr>
          <p:spPr>
            <a:xfrm>
              <a:off x="838200" y="2754086"/>
              <a:ext cx="959031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1C47739D-A27D-44F6-AC24-28AC9F6D02D9}"/>
                </a:ext>
              </a:extLst>
            </p:cNvPr>
            <p:cNvSpPr txBox="1"/>
            <p:nvPr/>
          </p:nvSpPr>
          <p:spPr>
            <a:xfrm>
              <a:off x="1278561" y="3073311"/>
              <a:ext cx="615553" cy="3142427"/>
            </a:xfrm>
            <a:prstGeom prst="rect">
              <a:avLst/>
            </a:prstGeom>
            <a:noFill/>
          </p:spPr>
          <p:txBody>
            <a:bodyPr vert="eaVert" wrap="square" rtlCol="0">
              <a:spAutoFit/>
            </a:bodyPr>
            <a:lstStyle/>
            <a:p>
              <a:r>
                <a:rPr lang="en-US" altLang="zh-CN" sz="2800" dirty="0"/>
                <a:t>CPU </a:t>
              </a:r>
              <a:r>
                <a:rPr lang="zh-CN" altLang="en-US" sz="2800" dirty="0"/>
                <a:t>核心</a:t>
              </a:r>
            </a:p>
          </p:txBody>
        </p:sp>
        <p:sp>
          <p:nvSpPr>
            <p:cNvPr id="7" name="文本框 6">
              <a:extLst>
                <a:ext uri="{FF2B5EF4-FFF2-40B4-BE49-F238E27FC236}">
                  <a16:creationId xmlns:a16="http://schemas.microsoft.com/office/drawing/2014/main" id="{F265C5CC-B139-400F-AC92-F50318E9B1DA}"/>
                </a:ext>
              </a:extLst>
            </p:cNvPr>
            <p:cNvSpPr txBox="1"/>
            <p:nvPr/>
          </p:nvSpPr>
          <p:spPr>
            <a:xfrm>
              <a:off x="2965847" y="3073312"/>
              <a:ext cx="615553" cy="2576374"/>
            </a:xfrm>
            <a:prstGeom prst="rect">
              <a:avLst/>
            </a:prstGeom>
            <a:noFill/>
          </p:spPr>
          <p:txBody>
            <a:bodyPr vert="eaVert" wrap="square" rtlCol="0">
              <a:spAutoFit/>
            </a:bodyPr>
            <a:lstStyle/>
            <a:p>
              <a:r>
                <a:rPr lang="zh-CN" altLang="en-US" sz="2800" dirty="0"/>
                <a:t>初版 </a:t>
              </a:r>
              <a:r>
                <a:rPr lang="en-US" altLang="zh-CN" sz="2800" dirty="0"/>
                <a:t>Cache</a:t>
              </a:r>
              <a:endParaRPr lang="zh-CN" altLang="en-US" sz="2800" dirty="0"/>
            </a:p>
          </p:txBody>
        </p:sp>
        <p:sp>
          <p:nvSpPr>
            <p:cNvPr id="9" name="文本框 8">
              <a:extLst>
                <a:ext uri="{FF2B5EF4-FFF2-40B4-BE49-F238E27FC236}">
                  <a16:creationId xmlns:a16="http://schemas.microsoft.com/office/drawing/2014/main" id="{7D4137CB-8443-47BA-BAB9-4139C49E4AEF}"/>
                </a:ext>
              </a:extLst>
            </p:cNvPr>
            <p:cNvSpPr txBox="1"/>
            <p:nvPr/>
          </p:nvSpPr>
          <p:spPr>
            <a:xfrm>
              <a:off x="7338929" y="3073312"/>
              <a:ext cx="615553" cy="2656114"/>
            </a:xfrm>
            <a:prstGeom prst="rect">
              <a:avLst/>
            </a:prstGeom>
            <a:noFill/>
          </p:spPr>
          <p:txBody>
            <a:bodyPr vert="eaVert" wrap="square" rtlCol="0">
              <a:spAutoFit/>
            </a:bodyPr>
            <a:lstStyle/>
            <a:p>
              <a:r>
                <a:rPr lang="en-US" altLang="zh-CN" sz="2800" dirty="0"/>
                <a:t>Linux </a:t>
              </a:r>
              <a:r>
                <a:rPr lang="zh-CN" altLang="en-US" sz="2800" dirty="0"/>
                <a:t>启动成功</a:t>
              </a:r>
            </a:p>
          </p:txBody>
        </p:sp>
        <p:sp>
          <p:nvSpPr>
            <p:cNvPr id="10" name="文本框 9">
              <a:extLst>
                <a:ext uri="{FF2B5EF4-FFF2-40B4-BE49-F238E27FC236}">
                  <a16:creationId xmlns:a16="http://schemas.microsoft.com/office/drawing/2014/main" id="{7BDDEE97-700F-4498-B75E-0E228DB3FA76}"/>
                </a:ext>
              </a:extLst>
            </p:cNvPr>
            <p:cNvSpPr txBox="1"/>
            <p:nvPr/>
          </p:nvSpPr>
          <p:spPr>
            <a:xfrm>
              <a:off x="8760493" y="3073312"/>
              <a:ext cx="615553" cy="2656114"/>
            </a:xfrm>
            <a:prstGeom prst="rect">
              <a:avLst/>
            </a:prstGeom>
            <a:noFill/>
          </p:spPr>
          <p:txBody>
            <a:bodyPr vert="eaVert" wrap="square" rtlCol="0">
              <a:spAutoFit/>
            </a:bodyPr>
            <a:lstStyle/>
            <a:p>
              <a:r>
                <a:rPr lang="zh-CN" altLang="en-US" sz="2800" dirty="0"/>
                <a:t>系统及应用软件</a:t>
              </a:r>
            </a:p>
          </p:txBody>
        </p:sp>
        <p:sp>
          <p:nvSpPr>
            <p:cNvPr id="11" name="文本框 10">
              <a:extLst>
                <a:ext uri="{FF2B5EF4-FFF2-40B4-BE49-F238E27FC236}">
                  <a16:creationId xmlns:a16="http://schemas.microsoft.com/office/drawing/2014/main" id="{CDA15395-00A0-459A-8FE2-12A63FA22D90}"/>
                </a:ext>
              </a:extLst>
            </p:cNvPr>
            <p:cNvSpPr txBox="1"/>
            <p:nvPr/>
          </p:nvSpPr>
          <p:spPr>
            <a:xfrm rot="16200000">
              <a:off x="1278560" y="1904874"/>
              <a:ext cx="615553" cy="1008825"/>
            </a:xfrm>
            <a:prstGeom prst="rect">
              <a:avLst/>
            </a:prstGeom>
            <a:noFill/>
          </p:spPr>
          <p:txBody>
            <a:bodyPr vert="eaVert" wrap="square" rtlCol="0">
              <a:spAutoFit/>
            </a:bodyPr>
            <a:lstStyle/>
            <a:p>
              <a:pPr algn="ctr"/>
              <a:r>
                <a:rPr lang="en-US" altLang="zh-CN" sz="2800" dirty="0"/>
                <a:t>5.31</a:t>
              </a:r>
              <a:endParaRPr lang="zh-CN" altLang="en-US" sz="2800" dirty="0"/>
            </a:p>
          </p:txBody>
        </p:sp>
        <p:sp>
          <p:nvSpPr>
            <p:cNvPr id="12" name="文本框 11">
              <a:extLst>
                <a:ext uri="{FF2B5EF4-FFF2-40B4-BE49-F238E27FC236}">
                  <a16:creationId xmlns:a16="http://schemas.microsoft.com/office/drawing/2014/main" id="{C7B0B4FA-9BE4-4CA7-8827-FC51D3C0641A}"/>
                </a:ext>
              </a:extLst>
            </p:cNvPr>
            <p:cNvSpPr txBox="1"/>
            <p:nvPr/>
          </p:nvSpPr>
          <p:spPr>
            <a:xfrm rot="16200000">
              <a:off x="2965847" y="1896075"/>
              <a:ext cx="615553" cy="1008825"/>
            </a:xfrm>
            <a:prstGeom prst="rect">
              <a:avLst/>
            </a:prstGeom>
            <a:noFill/>
          </p:spPr>
          <p:txBody>
            <a:bodyPr vert="eaVert" wrap="square" rtlCol="0">
              <a:spAutoFit/>
            </a:bodyPr>
            <a:lstStyle/>
            <a:p>
              <a:pPr algn="ctr"/>
              <a:r>
                <a:rPr lang="en-US" altLang="zh-CN" sz="2800" dirty="0"/>
                <a:t>6.15</a:t>
              </a:r>
              <a:endParaRPr lang="zh-CN" altLang="en-US" sz="2800" dirty="0"/>
            </a:p>
          </p:txBody>
        </p:sp>
        <p:sp>
          <p:nvSpPr>
            <p:cNvPr id="13" name="文本框 12">
              <a:extLst>
                <a:ext uri="{FF2B5EF4-FFF2-40B4-BE49-F238E27FC236}">
                  <a16:creationId xmlns:a16="http://schemas.microsoft.com/office/drawing/2014/main" id="{F44B0C66-66B6-49F1-AC79-F04FC6282CED}"/>
                </a:ext>
              </a:extLst>
            </p:cNvPr>
            <p:cNvSpPr txBox="1"/>
            <p:nvPr/>
          </p:nvSpPr>
          <p:spPr>
            <a:xfrm rot="16200000">
              <a:off x="7338928" y="1467858"/>
              <a:ext cx="615553" cy="1843867"/>
            </a:xfrm>
            <a:prstGeom prst="rect">
              <a:avLst/>
            </a:prstGeom>
            <a:noFill/>
          </p:spPr>
          <p:txBody>
            <a:bodyPr vert="eaVert" wrap="square" rtlCol="0">
              <a:spAutoFit/>
            </a:bodyPr>
            <a:lstStyle/>
            <a:p>
              <a:pPr algn="ctr"/>
              <a:r>
                <a:rPr lang="en-US" altLang="zh-CN" sz="2800" dirty="0"/>
                <a:t>8.31 13:30</a:t>
              </a:r>
              <a:endParaRPr lang="zh-CN" altLang="en-US" sz="2800" dirty="0"/>
            </a:p>
          </p:txBody>
        </p:sp>
        <p:sp>
          <p:nvSpPr>
            <p:cNvPr id="14" name="文本框 13">
              <a:extLst>
                <a:ext uri="{FF2B5EF4-FFF2-40B4-BE49-F238E27FC236}">
                  <a16:creationId xmlns:a16="http://schemas.microsoft.com/office/drawing/2014/main" id="{94D634C8-1AD3-4D95-8E19-463E65CF6BFB}"/>
                </a:ext>
              </a:extLst>
            </p:cNvPr>
            <p:cNvSpPr txBox="1"/>
            <p:nvPr/>
          </p:nvSpPr>
          <p:spPr>
            <a:xfrm rot="16200000">
              <a:off x="4308744" y="1896073"/>
              <a:ext cx="615553" cy="1008825"/>
            </a:xfrm>
            <a:prstGeom prst="rect">
              <a:avLst/>
            </a:prstGeom>
            <a:noFill/>
          </p:spPr>
          <p:txBody>
            <a:bodyPr vert="eaVert" wrap="square" rtlCol="0">
              <a:spAutoFit/>
            </a:bodyPr>
            <a:lstStyle/>
            <a:p>
              <a:pPr algn="ctr"/>
              <a:r>
                <a:rPr lang="en-US" altLang="zh-CN" sz="2800" dirty="0"/>
                <a:t>6.30</a:t>
              </a:r>
              <a:endParaRPr lang="zh-CN" altLang="en-US" sz="2800" dirty="0"/>
            </a:p>
          </p:txBody>
        </p:sp>
        <p:sp>
          <p:nvSpPr>
            <p:cNvPr id="15" name="文本框 14">
              <a:extLst>
                <a:ext uri="{FF2B5EF4-FFF2-40B4-BE49-F238E27FC236}">
                  <a16:creationId xmlns:a16="http://schemas.microsoft.com/office/drawing/2014/main" id="{626909E9-9608-4C84-9E3C-5ACA80C8EADD}"/>
                </a:ext>
              </a:extLst>
            </p:cNvPr>
            <p:cNvSpPr txBox="1"/>
            <p:nvPr/>
          </p:nvSpPr>
          <p:spPr>
            <a:xfrm>
              <a:off x="4308743" y="3073312"/>
              <a:ext cx="615553" cy="2656114"/>
            </a:xfrm>
            <a:prstGeom prst="rect">
              <a:avLst/>
            </a:prstGeom>
            <a:noFill/>
          </p:spPr>
          <p:txBody>
            <a:bodyPr vert="eaVert" wrap="square" rtlCol="0">
              <a:spAutoFit/>
            </a:bodyPr>
            <a:lstStyle/>
            <a:p>
              <a:r>
                <a:rPr lang="zh-CN" altLang="en-US" sz="2800" dirty="0"/>
                <a:t>第二版 </a:t>
              </a:r>
              <a:r>
                <a:rPr lang="en-US" altLang="zh-CN" sz="2800" dirty="0"/>
                <a:t>Cache</a:t>
              </a:r>
              <a:endParaRPr lang="zh-CN" altLang="en-US" sz="2800" dirty="0"/>
            </a:p>
          </p:txBody>
        </p:sp>
      </p:grpSp>
    </p:spTree>
    <p:extLst>
      <p:ext uri="{BB962C8B-B14F-4D97-AF65-F5344CB8AC3E}">
        <p14:creationId xmlns:p14="http://schemas.microsoft.com/office/powerpoint/2010/main" val="304141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BC6573C-7525-4B04-9FCC-2B7CC0592315}"/>
              </a:ext>
            </a:extLst>
          </p:cNvPr>
          <p:cNvSpPr>
            <a:spLocks noGrp="1"/>
          </p:cNvSpPr>
          <p:nvPr>
            <p:ph idx="1"/>
          </p:nvPr>
        </p:nvSpPr>
        <p:spPr/>
        <p:txBody>
          <a:bodyPr>
            <a:normAutofit/>
          </a:bodyPr>
          <a:lstStyle/>
          <a:p>
            <a:r>
              <a:rPr lang="zh-CN" altLang="en-US" sz="3200" dirty="0"/>
              <a:t>对</a:t>
            </a:r>
            <a:r>
              <a:rPr lang="en-US" altLang="zh-CN" sz="3200" dirty="0"/>
              <a:t> Linux </a:t>
            </a:r>
            <a:r>
              <a:rPr lang="zh-CN" altLang="en-US" sz="3200" dirty="0"/>
              <a:t>源码做了裁剪、修改</a:t>
            </a:r>
            <a:endParaRPr lang="en-US" altLang="zh-CN" sz="3200" dirty="0"/>
          </a:p>
          <a:p>
            <a:pPr lvl="1"/>
            <a:r>
              <a:rPr lang="zh-CN" altLang="en-US" sz="2800" dirty="0"/>
              <a:t>修改源码中仅适用 </a:t>
            </a:r>
            <a:r>
              <a:rPr lang="en-US" altLang="zh-CN" sz="2800" dirty="0"/>
              <a:t>ls232 </a:t>
            </a:r>
            <a:r>
              <a:rPr lang="zh-CN" altLang="en-US" sz="2800" dirty="0"/>
              <a:t>核的部分代码</a:t>
            </a:r>
            <a:endParaRPr lang="en-US" altLang="zh-CN" sz="2800" dirty="0"/>
          </a:p>
          <a:p>
            <a:pPr lvl="1"/>
            <a:r>
              <a:rPr lang="zh-CN" altLang="en-US" sz="2800" dirty="0"/>
              <a:t>修改 </a:t>
            </a:r>
            <a:r>
              <a:rPr lang="en-US" altLang="zh-CN" sz="2800" dirty="0" err="1"/>
              <a:t>ramdisk</a:t>
            </a:r>
            <a:r>
              <a:rPr lang="en-US" altLang="zh-CN" sz="2800" dirty="0"/>
              <a:t> (</a:t>
            </a:r>
            <a:r>
              <a:rPr lang="en-US" altLang="zh-CN" sz="2800" dirty="0" err="1"/>
              <a:t>initramfs</a:t>
            </a:r>
            <a:r>
              <a:rPr lang="en-US" altLang="zh-CN" sz="2800" dirty="0"/>
              <a:t>) </a:t>
            </a:r>
            <a:r>
              <a:rPr lang="zh-CN" altLang="en-US" sz="2800" dirty="0"/>
              <a:t>内容，增加演示程序</a:t>
            </a:r>
            <a:endParaRPr lang="en-US" altLang="zh-CN" sz="2800" dirty="0"/>
          </a:p>
          <a:p>
            <a:pPr lvl="1"/>
            <a:r>
              <a:rPr lang="en-US" altLang="zh-CN" sz="2800" dirty="0"/>
              <a:t>……</a:t>
            </a:r>
          </a:p>
          <a:p>
            <a:pPr lvl="1"/>
            <a:endParaRPr lang="en-US" altLang="zh-CN" sz="2800" dirty="0"/>
          </a:p>
          <a:p>
            <a:r>
              <a:rPr lang="zh-CN" altLang="en-US" sz="3200" dirty="0"/>
              <a:t>成功编译运行</a:t>
            </a:r>
            <a:r>
              <a:rPr lang="en-US" altLang="zh-CN" sz="3200" dirty="0"/>
              <a:t> GCC</a:t>
            </a:r>
          </a:p>
          <a:p>
            <a:pPr lvl="1"/>
            <a:endParaRPr lang="en-US" altLang="zh-CN" sz="2800" dirty="0"/>
          </a:p>
          <a:p>
            <a:endParaRPr lang="en-US" altLang="zh-CN" sz="3200" dirty="0"/>
          </a:p>
        </p:txBody>
      </p:sp>
      <p:sp>
        <p:nvSpPr>
          <p:cNvPr id="3" name="标题 2">
            <a:extLst>
              <a:ext uri="{FF2B5EF4-FFF2-40B4-BE49-F238E27FC236}">
                <a16:creationId xmlns:a16="http://schemas.microsoft.com/office/drawing/2014/main" id="{FA935205-6EAD-44D6-8B37-BAB64FDB9A96}"/>
              </a:ext>
            </a:extLst>
          </p:cNvPr>
          <p:cNvSpPr>
            <a:spLocks noGrp="1"/>
          </p:cNvSpPr>
          <p:nvPr>
            <p:ph type="title"/>
          </p:nvPr>
        </p:nvSpPr>
        <p:spPr/>
        <p:txBody>
          <a:bodyPr/>
          <a:lstStyle/>
          <a:p>
            <a:r>
              <a:rPr lang="en-US" altLang="zh-CN" dirty="0">
                <a:latin typeface="+mj-ea"/>
              </a:rPr>
              <a:t>Linux </a:t>
            </a:r>
            <a:r>
              <a:rPr lang="zh-CN" altLang="en-US" dirty="0">
                <a:latin typeface="+mj-ea"/>
              </a:rPr>
              <a:t>和 </a:t>
            </a:r>
            <a:r>
              <a:rPr lang="en-US" altLang="zh-CN" dirty="0">
                <a:latin typeface="+mj-ea"/>
              </a:rPr>
              <a:t>GCC</a:t>
            </a:r>
            <a:endParaRPr lang="zh-CN" altLang="en-US" dirty="0">
              <a:latin typeface="+mj-ea"/>
            </a:endParaRPr>
          </a:p>
        </p:txBody>
      </p:sp>
    </p:spTree>
    <p:extLst>
      <p:ext uri="{BB962C8B-B14F-4D97-AF65-F5344CB8AC3E}">
        <p14:creationId xmlns:p14="http://schemas.microsoft.com/office/powerpoint/2010/main" val="3514886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EE784A5-EB29-4529-8EBF-06B2456E24E7}"/>
              </a:ext>
            </a:extLst>
          </p:cNvPr>
          <p:cNvSpPr>
            <a:spLocks noGrp="1"/>
          </p:cNvSpPr>
          <p:nvPr>
            <p:ph idx="1"/>
          </p:nvPr>
        </p:nvSpPr>
        <p:spPr/>
        <p:txBody>
          <a:bodyPr>
            <a:normAutofit fontScale="70000" lnSpcReduction="20000"/>
          </a:bodyPr>
          <a:lstStyle/>
          <a:p>
            <a:r>
              <a:rPr lang="en-US" altLang="zh-CN" sz="3200" dirty="0"/>
              <a:t>Linux</a:t>
            </a:r>
            <a:r>
              <a:rPr lang="zh-CN" altLang="en-US" sz="3200" dirty="0"/>
              <a:t> 到底需要多少条指令才能跑起来？</a:t>
            </a:r>
            <a:endParaRPr lang="en-US" altLang="zh-CN" sz="3200" dirty="0"/>
          </a:p>
          <a:p>
            <a:r>
              <a:rPr lang="zh-CN" altLang="en-US" sz="3200" dirty="0"/>
              <a:t>如何保证 </a:t>
            </a:r>
            <a:r>
              <a:rPr lang="en-US" altLang="zh-CN" sz="3200" dirty="0" err="1"/>
              <a:t>Dcache</a:t>
            </a:r>
            <a:r>
              <a:rPr lang="zh-CN" altLang="en-US" sz="3200" dirty="0"/>
              <a:t>、</a:t>
            </a:r>
            <a:r>
              <a:rPr lang="en-US" altLang="zh-CN" sz="3200" dirty="0" err="1"/>
              <a:t>Icache</a:t>
            </a:r>
            <a:r>
              <a:rPr lang="en-US" altLang="zh-CN" sz="3200" dirty="0"/>
              <a:t> </a:t>
            </a:r>
            <a:r>
              <a:rPr lang="zh-CN" altLang="en-US" sz="3200" dirty="0"/>
              <a:t>一致性</a:t>
            </a:r>
            <a:endParaRPr lang="en-US" altLang="zh-CN" sz="3200" dirty="0"/>
          </a:p>
          <a:p>
            <a:r>
              <a:rPr lang="zh-CN" altLang="en-US" sz="3200" dirty="0"/>
              <a:t>访存读写时序一致性</a:t>
            </a:r>
            <a:endParaRPr lang="en-US" altLang="zh-CN" sz="3200" dirty="0"/>
          </a:p>
          <a:p>
            <a:r>
              <a:rPr lang="en-US" altLang="zh-CN" sz="3200" dirty="0"/>
              <a:t>TLB </a:t>
            </a:r>
            <a:r>
              <a:rPr lang="zh-CN" altLang="en-US" sz="3200" dirty="0"/>
              <a:t>对不同页大小的支持</a:t>
            </a:r>
            <a:endParaRPr lang="en-US" altLang="zh-CN" sz="3200" dirty="0"/>
          </a:p>
          <a:p>
            <a:r>
              <a:rPr lang="en-US" altLang="zh-CN" sz="3200" dirty="0"/>
              <a:t>CP0 Hazards</a:t>
            </a:r>
          </a:p>
          <a:p>
            <a:r>
              <a:rPr lang="zh-CN" altLang="en-US" sz="3200" dirty="0"/>
              <a:t>浮点指令的软件模拟</a:t>
            </a:r>
            <a:endParaRPr lang="en-US" altLang="zh-CN" sz="3200" dirty="0"/>
          </a:p>
          <a:p>
            <a:r>
              <a:rPr lang="zh-CN" altLang="en-US" sz="3200" dirty="0"/>
              <a:t>精确异常的实现</a:t>
            </a:r>
            <a:endParaRPr lang="en-US" altLang="zh-CN" sz="3200" dirty="0"/>
          </a:p>
          <a:p>
            <a:r>
              <a:rPr lang="zh-CN" altLang="en-US" sz="3200" dirty="0"/>
              <a:t>大赛指令系统定义与 </a:t>
            </a:r>
            <a:r>
              <a:rPr lang="en-US" altLang="zh-CN" sz="3200" dirty="0"/>
              <a:t>MIPS </a:t>
            </a:r>
            <a:r>
              <a:rPr lang="zh-CN" altLang="en-US" sz="3200" dirty="0"/>
              <a:t>手册有差异</a:t>
            </a:r>
            <a:endParaRPr lang="en-US" altLang="zh-CN" sz="3200" dirty="0"/>
          </a:p>
          <a:p>
            <a:r>
              <a:rPr lang="zh-CN" altLang="en-US" sz="3200" dirty="0"/>
              <a:t>选择哪个编译器比较好</a:t>
            </a:r>
            <a:endParaRPr lang="en-US" altLang="zh-CN" sz="3200" dirty="0"/>
          </a:p>
          <a:p>
            <a:r>
              <a:rPr lang="zh-CN" altLang="en-US" sz="3200" dirty="0"/>
              <a:t>如何正确交叉编译 </a:t>
            </a:r>
            <a:r>
              <a:rPr lang="en-US" altLang="zh-CN" sz="3200" dirty="0"/>
              <a:t>GCC</a:t>
            </a:r>
          </a:p>
          <a:p>
            <a:r>
              <a:rPr lang="en-US" altLang="zh-CN" sz="3200" dirty="0"/>
              <a:t>Linux </a:t>
            </a:r>
            <a:r>
              <a:rPr lang="zh-CN" altLang="en-US" sz="3200" dirty="0"/>
              <a:t>中运行动态链接的 </a:t>
            </a:r>
            <a:r>
              <a:rPr lang="en-US" altLang="zh-CN" sz="3200" dirty="0"/>
              <a:t>ELF</a:t>
            </a:r>
          </a:p>
          <a:p>
            <a:r>
              <a:rPr lang="en-US" altLang="zh-CN" sz="3200" dirty="0"/>
              <a:t>GCC </a:t>
            </a:r>
            <a:r>
              <a:rPr lang="zh-CN" altLang="en-US" sz="3200" dirty="0"/>
              <a:t>运行需要的各种 </a:t>
            </a:r>
            <a:r>
              <a:rPr lang="en-US" altLang="zh-CN" sz="3200" dirty="0"/>
              <a:t>Library </a:t>
            </a:r>
            <a:r>
              <a:rPr lang="zh-CN" altLang="en-US" sz="3200" dirty="0"/>
              <a:t>怎么处理</a:t>
            </a:r>
            <a:endParaRPr lang="en-US" altLang="zh-CN" sz="3200" dirty="0"/>
          </a:p>
          <a:p>
            <a:r>
              <a:rPr lang="en-US" altLang="zh-CN" sz="3200" dirty="0" err="1"/>
              <a:t>ramdisk</a:t>
            </a:r>
            <a:r>
              <a:rPr lang="en-US" altLang="zh-CN" sz="3200" dirty="0"/>
              <a:t> </a:t>
            </a:r>
            <a:r>
              <a:rPr lang="zh-CN" altLang="en-US" sz="3200" dirty="0"/>
              <a:t>空间不够怎么办</a:t>
            </a:r>
            <a:endParaRPr lang="en-US" altLang="zh-CN" sz="3200" dirty="0"/>
          </a:p>
          <a:p>
            <a:r>
              <a:rPr lang="en-US" altLang="zh-CN" sz="3200" dirty="0"/>
              <a:t>……</a:t>
            </a:r>
          </a:p>
          <a:p>
            <a:endParaRPr lang="en-US" altLang="zh-CN" sz="3200" dirty="0"/>
          </a:p>
          <a:p>
            <a:endParaRPr lang="en-US" altLang="zh-CN" sz="3200" dirty="0"/>
          </a:p>
          <a:p>
            <a:pPr marL="0" indent="0">
              <a:buNone/>
            </a:pPr>
            <a:endParaRPr lang="en-US" altLang="zh-CN" sz="3200" dirty="0"/>
          </a:p>
        </p:txBody>
      </p:sp>
      <p:sp>
        <p:nvSpPr>
          <p:cNvPr id="3" name="标题 2">
            <a:extLst>
              <a:ext uri="{FF2B5EF4-FFF2-40B4-BE49-F238E27FC236}">
                <a16:creationId xmlns:a16="http://schemas.microsoft.com/office/drawing/2014/main" id="{2213BB9C-0E16-49D2-BB1B-DA835ED0685F}"/>
              </a:ext>
            </a:extLst>
          </p:cNvPr>
          <p:cNvSpPr>
            <a:spLocks noGrp="1"/>
          </p:cNvSpPr>
          <p:nvPr>
            <p:ph type="title"/>
          </p:nvPr>
        </p:nvSpPr>
        <p:spPr/>
        <p:txBody>
          <a:bodyPr/>
          <a:lstStyle/>
          <a:p>
            <a:r>
              <a:rPr lang="zh-CN" altLang="en-US" dirty="0"/>
              <a:t>我们填的坑</a:t>
            </a:r>
          </a:p>
        </p:txBody>
      </p:sp>
    </p:spTree>
    <p:extLst>
      <p:ext uri="{BB962C8B-B14F-4D97-AF65-F5344CB8AC3E}">
        <p14:creationId xmlns:p14="http://schemas.microsoft.com/office/powerpoint/2010/main" val="3506841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264236A-2892-4538-9BDE-080CCA127422}"/>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653550A4-D809-4562-BD7C-8DCD267E5D94}"/>
              </a:ext>
            </a:extLst>
          </p:cNvPr>
          <p:cNvSpPr>
            <a:spLocks noGrp="1"/>
          </p:cNvSpPr>
          <p:nvPr>
            <p:ph type="title"/>
          </p:nvPr>
        </p:nvSpPr>
        <p:spPr/>
        <p:txBody>
          <a:bodyPr/>
          <a:lstStyle/>
          <a:p>
            <a:r>
              <a:rPr lang="zh-CN" altLang="en-US" dirty="0">
                <a:latin typeface="+mj-ea"/>
              </a:rPr>
              <a:t>适配 </a:t>
            </a:r>
            <a:r>
              <a:rPr lang="en-US" altLang="zh-CN" dirty="0">
                <a:latin typeface="+mj-ea"/>
              </a:rPr>
              <a:t>Linux</a:t>
            </a:r>
            <a:endParaRPr lang="zh-CN" altLang="en-US" dirty="0">
              <a:latin typeface="+mj-ea"/>
            </a:endParaRPr>
          </a:p>
        </p:txBody>
      </p:sp>
      <p:pic>
        <p:nvPicPr>
          <p:cNvPr id="4" name="图片 3">
            <a:extLst>
              <a:ext uri="{FF2B5EF4-FFF2-40B4-BE49-F238E27FC236}">
                <a16:creationId xmlns:a16="http://schemas.microsoft.com/office/drawing/2014/main" id="{02EAB032-123B-419A-AF18-97D223BB0CFB}"/>
              </a:ext>
            </a:extLst>
          </p:cNvPr>
          <p:cNvPicPr>
            <a:picLocks noChangeAspect="1"/>
          </p:cNvPicPr>
          <p:nvPr/>
        </p:nvPicPr>
        <p:blipFill>
          <a:blip r:embed="rId3"/>
          <a:stretch>
            <a:fillRect/>
          </a:stretch>
        </p:blipFill>
        <p:spPr>
          <a:xfrm>
            <a:off x="2561590" y="1340768"/>
            <a:ext cx="6633210" cy="5232675"/>
          </a:xfrm>
          <a:prstGeom prst="rect">
            <a:avLst/>
          </a:prstGeom>
        </p:spPr>
      </p:pic>
    </p:spTree>
    <p:extLst>
      <p:ext uri="{BB962C8B-B14F-4D97-AF65-F5344CB8AC3E}">
        <p14:creationId xmlns:p14="http://schemas.microsoft.com/office/powerpoint/2010/main" val="407935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reeform 11"/>
          <p:cNvSpPr>
            <a:spLocks/>
          </p:cNvSpPr>
          <p:nvPr/>
        </p:nvSpPr>
        <p:spPr bwMode="auto">
          <a:xfrm>
            <a:off x="4792379" y="866189"/>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39" name="Freeform 10"/>
          <p:cNvSpPr>
            <a:spLocks/>
          </p:cNvSpPr>
          <p:nvPr/>
        </p:nvSpPr>
        <p:spPr bwMode="auto">
          <a:xfrm>
            <a:off x="4628930" y="95505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0" name="Rectangle 12"/>
          <p:cNvSpPr>
            <a:spLocks noChangeArrowheads="1"/>
          </p:cNvSpPr>
          <p:nvPr/>
        </p:nvSpPr>
        <p:spPr bwMode="auto">
          <a:xfrm>
            <a:off x="4878070" y="866189"/>
            <a:ext cx="720444" cy="737899"/>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1" name="Freeform 11"/>
          <p:cNvSpPr>
            <a:spLocks/>
          </p:cNvSpPr>
          <p:nvPr/>
        </p:nvSpPr>
        <p:spPr bwMode="auto">
          <a:xfrm>
            <a:off x="4792379" y="1886553"/>
            <a:ext cx="891827" cy="112669"/>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2" name="Freeform 10"/>
          <p:cNvSpPr>
            <a:spLocks/>
          </p:cNvSpPr>
          <p:nvPr/>
        </p:nvSpPr>
        <p:spPr bwMode="auto">
          <a:xfrm>
            <a:off x="4628930" y="1975418"/>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3" name="Rectangle 12"/>
          <p:cNvSpPr>
            <a:spLocks noChangeArrowheads="1"/>
          </p:cNvSpPr>
          <p:nvPr/>
        </p:nvSpPr>
        <p:spPr bwMode="auto">
          <a:xfrm>
            <a:off x="4878070" y="1886552"/>
            <a:ext cx="720444" cy="737900"/>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4" name="Freeform 11"/>
          <p:cNvSpPr>
            <a:spLocks/>
          </p:cNvSpPr>
          <p:nvPr/>
        </p:nvSpPr>
        <p:spPr bwMode="auto">
          <a:xfrm>
            <a:off x="4792379" y="2884701"/>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5" name="Freeform 10"/>
          <p:cNvSpPr>
            <a:spLocks/>
          </p:cNvSpPr>
          <p:nvPr/>
        </p:nvSpPr>
        <p:spPr bwMode="auto">
          <a:xfrm>
            <a:off x="4628930" y="2971979"/>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6" name="Rectangle 12"/>
          <p:cNvSpPr>
            <a:spLocks noChangeArrowheads="1"/>
          </p:cNvSpPr>
          <p:nvPr/>
        </p:nvSpPr>
        <p:spPr bwMode="auto">
          <a:xfrm>
            <a:off x="4878070" y="2884701"/>
            <a:ext cx="720444" cy="737899"/>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7" name="Freeform 11"/>
          <p:cNvSpPr>
            <a:spLocks/>
          </p:cNvSpPr>
          <p:nvPr/>
        </p:nvSpPr>
        <p:spPr bwMode="auto">
          <a:xfrm>
            <a:off x="4792379" y="3893956"/>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8" name="Freeform 10"/>
          <p:cNvSpPr>
            <a:spLocks/>
          </p:cNvSpPr>
          <p:nvPr/>
        </p:nvSpPr>
        <p:spPr bwMode="auto">
          <a:xfrm>
            <a:off x="4628930" y="3981235"/>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49" name="Rectangle 12"/>
          <p:cNvSpPr>
            <a:spLocks noChangeArrowheads="1"/>
          </p:cNvSpPr>
          <p:nvPr/>
        </p:nvSpPr>
        <p:spPr bwMode="auto">
          <a:xfrm>
            <a:off x="4878070" y="3893957"/>
            <a:ext cx="720444" cy="737899"/>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0" name="Freeform 11"/>
          <p:cNvSpPr>
            <a:spLocks/>
          </p:cNvSpPr>
          <p:nvPr/>
        </p:nvSpPr>
        <p:spPr bwMode="auto">
          <a:xfrm>
            <a:off x="4792379" y="4938123"/>
            <a:ext cx="891827" cy="112668"/>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rgbClr val="006B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1" name="Freeform 10"/>
          <p:cNvSpPr>
            <a:spLocks/>
          </p:cNvSpPr>
          <p:nvPr/>
        </p:nvSpPr>
        <p:spPr bwMode="auto">
          <a:xfrm>
            <a:off x="4628930" y="5025402"/>
            <a:ext cx="6690287" cy="70140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headEnd/>
            <a:tailEnd/>
          </a:ln>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2" name="Rectangle 12"/>
          <p:cNvSpPr>
            <a:spLocks noChangeArrowheads="1"/>
          </p:cNvSpPr>
          <p:nvPr/>
        </p:nvSpPr>
        <p:spPr bwMode="auto">
          <a:xfrm>
            <a:off x="4878070" y="4938124"/>
            <a:ext cx="720444" cy="737899"/>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53" name="TextBox 105"/>
          <p:cNvSpPr txBox="1">
            <a:spLocks noChangeArrowheads="1"/>
          </p:cNvSpPr>
          <p:nvPr/>
        </p:nvSpPr>
        <p:spPr bwMode="auto">
          <a:xfrm>
            <a:off x="5807981" y="1016942"/>
            <a:ext cx="954107"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dirty="0">
                <a:solidFill>
                  <a:srgbClr val="3C3C3C"/>
                </a:solidFill>
                <a:latin typeface="微软雅黑" panose="020B0503020204020204" pitchFamily="34" charset="-122"/>
                <a:ea typeface="微软雅黑" panose="020B0503020204020204" pitchFamily="34" charset="-122"/>
              </a:rPr>
              <a:t>概述</a:t>
            </a: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4" name="TextBox 106"/>
          <p:cNvSpPr txBox="1">
            <a:spLocks noChangeArrowheads="1"/>
          </p:cNvSpPr>
          <p:nvPr/>
        </p:nvSpPr>
        <p:spPr bwMode="auto">
          <a:xfrm>
            <a:off x="4985978" y="909035"/>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5" name="TextBox 108"/>
          <p:cNvSpPr txBox="1">
            <a:spLocks noChangeArrowheads="1"/>
          </p:cNvSpPr>
          <p:nvPr/>
        </p:nvSpPr>
        <p:spPr bwMode="auto">
          <a:xfrm>
            <a:off x="5807981" y="2067457"/>
            <a:ext cx="3884397"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dirty="0">
                <a:solidFill>
                  <a:srgbClr val="3C3C3C"/>
                </a:solidFill>
                <a:latin typeface="微软雅黑" panose="020B0503020204020204" pitchFamily="34" charset="-122"/>
                <a:ea typeface="微软雅黑" panose="020B0503020204020204" pitchFamily="34" charset="-122"/>
              </a:rPr>
              <a:t>高性能 </a:t>
            </a:r>
            <a:r>
              <a:rPr lang="en-US" altLang="zh-CN" sz="2999" b="1" dirty="0">
                <a:solidFill>
                  <a:srgbClr val="3C3C3C"/>
                </a:solidFill>
                <a:latin typeface="微软雅黑" panose="020B0503020204020204" pitchFamily="34" charset="-122"/>
                <a:ea typeface="微软雅黑" panose="020B0503020204020204" pitchFamily="34" charset="-122"/>
              </a:rPr>
              <a:t>MIPS </a:t>
            </a:r>
            <a:r>
              <a:rPr kumimoji="0" lang="en-US" altLang="zh-CN"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CPU </a:t>
            </a:r>
            <a:r>
              <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rPr>
              <a:t>核</a:t>
            </a:r>
          </a:p>
        </p:txBody>
      </p:sp>
      <p:sp>
        <p:nvSpPr>
          <p:cNvPr id="14356" name="TextBox 109"/>
          <p:cNvSpPr txBox="1">
            <a:spLocks noChangeArrowheads="1"/>
          </p:cNvSpPr>
          <p:nvPr/>
        </p:nvSpPr>
        <p:spPr bwMode="auto">
          <a:xfrm>
            <a:off x="4985978" y="1907183"/>
            <a:ext cx="499868" cy="707749"/>
          </a:xfrm>
          <a:prstGeom prst="rect">
            <a:avLst/>
          </a:prstGeom>
          <a:solidFill>
            <a:schemeClr val="accent2"/>
          </a:solidFill>
          <a:ln>
            <a:noFill/>
          </a:ln>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7" name="TextBox 115"/>
          <p:cNvSpPr txBox="1">
            <a:spLocks noChangeArrowheads="1"/>
          </p:cNvSpPr>
          <p:nvPr/>
        </p:nvSpPr>
        <p:spPr bwMode="auto">
          <a:xfrm>
            <a:off x="5807981" y="3011651"/>
            <a:ext cx="3743332"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dirty="0">
                <a:solidFill>
                  <a:srgbClr val="3C3C3C"/>
                </a:solidFill>
                <a:latin typeface="微软雅黑" panose="020B0503020204020204" pitchFamily="34" charset="-122"/>
                <a:ea typeface="微软雅黑" panose="020B0503020204020204" pitchFamily="34" charset="-122"/>
              </a:rPr>
              <a:t>基于 </a:t>
            </a:r>
            <a:r>
              <a:rPr lang="en-US" altLang="zh-CN" sz="2999" b="1" dirty="0" err="1">
                <a:solidFill>
                  <a:srgbClr val="3C3C3C"/>
                </a:solidFill>
                <a:latin typeface="微软雅黑" panose="020B0503020204020204" pitchFamily="34" charset="-122"/>
                <a:ea typeface="微软雅黑" panose="020B0503020204020204" pitchFamily="34" charset="-122"/>
              </a:rPr>
              <a:t>soc_up</a:t>
            </a:r>
            <a:r>
              <a:rPr lang="en-US" altLang="zh-CN" sz="2999" b="1" dirty="0">
                <a:solidFill>
                  <a:srgbClr val="3C3C3C"/>
                </a:solidFill>
                <a:latin typeface="微软雅黑" panose="020B0503020204020204" pitchFamily="34" charset="-122"/>
                <a:ea typeface="微软雅黑" panose="020B0503020204020204" pitchFamily="34" charset="-122"/>
              </a:rPr>
              <a:t> </a:t>
            </a:r>
            <a:r>
              <a:rPr lang="zh-CN" altLang="en-US" sz="2999" b="1" dirty="0">
                <a:solidFill>
                  <a:srgbClr val="3C3C3C"/>
                </a:solidFill>
                <a:latin typeface="微软雅黑" panose="020B0503020204020204" pitchFamily="34" charset="-122"/>
                <a:ea typeface="微软雅黑" panose="020B0503020204020204" pitchFamily="34" charset="-122"/>
              </a:rPr>
              <a:t>的 </a:t>
            </a:r>
            <a:r>
              <a:rPr lang="en-US" altLang="zh-CN" sz="2999" b="1" dirty="0">
                <a:solidFill>
                  <a:srgbClr val="3C3C3C"/>
                </a:solidFill>
                <a:latin typeface="微软雅黑" panose="020B0503020204020204" pitchFamily="34" charset="-122"/>
                <a:ea typeface="微软雅黑" panose="020B0503020204020204" pitchFamily="34" charset="-122"/>
              </a:rPr>
              <a:t>SoC</a:t>
            </a: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58" name="TextBox 116"/>
          <p:cNvSpPr txBox="1">
            <a:spLocks noChangeArrowheads="1"/>
          </p:cNvSpPr>
          <p:nvPr/>
        </p:nvSpPr>
        <p:spPr bwMode="auto">
          <a:xfrm>
            <a:off x="4985978" y="2903743"/>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59" name="TextBox 117"/>
          <p:cNvSpPr txBox="1">
            <a:spLocks noChangeArrowheads="1"/>
          </p:cNvSpPr>
          <p:nvPr/>
        </p:nvSpPr>
        <p:spPr bwMode="auto">
          <a:xfrm>
            <a:off x="5807981" y="4032014"/>
            <a:ext cx="3267241"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en-US" altLang="zh-CN" sz="2999" b="1" dirty="0">
                <a:solidFill>
                  <a:srgbClr val="3C3C3C"/>
                </a:solidFill>
                <a:latin typeface="微软雅黑" panose="020B0503020204020204" pitchFamily="34" charset="-122"/>
                <a:ea typeface="微软雅黑" panose="020B0503020204020204" pitchFamily="34" charset="-122"/>
              </a:rPr>
              <a:t>Linux </a:t>
            </a:r>
            <a:r>
              <a:rPr lang="zh-CN" altLang="en-US" sz="2999" b="1" dirty="0">
                <a:solidFill>
                  <a:srgbClr val="3C3C3C"/>
                </a:solidFill>
                <a:latin typeface="微软雅黑" panose="020B0503020204020204" pitchFamily="34" charset="-122"/>
                <a:ea typeface="微软雅黑" panose="020B0503020204020204" pitchFamily="34" charset="-122"/>
              </a:rPr>
              <a:t>及应用程序</a:t>
            </a: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60" name="TextBox 118"/>
          <p:cNvSpPr txBox="1">
            <a:spLocks noChangeArrowheads="1"/>
          </p:cNvSpPr>
          <p:nvPr/>
        </p:nvSpPr>
        <p:spPr bwMode="auto">
          <a:xfrm>
            <a:off x="4985978" y="3924107"/>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4</a:t>
            </a:r>
            <a:endParaRPr kumimoji="0" lang="zh-CN" altLang="en-US" sz="3998"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1" name="TextBox 119"/>
          <p:cNvSpPr txBox="1">
            <a:spLocks noChangeArrowheads="1"/>
          </p:cNvSpPr>
          <p:nvPr/>
        </p:nvSpPr>
        <p:spPr bwMode="auto">
          <a:xfrm>
            <a:off x="5807981" y="5106333"/>
            <a:ext cx="1723549"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lang="zh-CN" altLang="en-US" sz="2999" b="1" dirty="0">
                <a:solidFill>
                  <a:srgbClr val="3C3C3C"/>
                </a:solidFill>
                <a:latin typeface="微软雅黑" panose="020B0503020204020204" pitchFamily="34" charset="-122"/>
                <a:ea typeface="微软雅黑" panose="020B0503020204020204" pitchFamily="34" charset="-122"/>
              </a:rPr>
              <a:t>系统展示</a:t>
            </a:r>
            <a:endParaRPr kumimoji="0" lang="zh-CN" altLang="en-US" sz="2999" b="1" i="0" u="none" strike="noStrike" kern="1200" cap="none" spc="0" normalizeH="0" baseline="0" noProof="0" dirty="0">
              <a:ln>
                <a:noFill/>
              </a:ln>
              <a:solidFill>
                <a:srgbClr val="3C3C3C"/>
              </a:solidFill>
              <a:effectLst/>
              <a:uLnTx/>
              <a:uFillTx/>
              <a:latin typeface="微软雅黑" panose="020B0503020204020204" pitchFamily="34" charset="-122"/>
              <a:ea typeface="微软雅黑" panose="020B0503020204020204" pitchFamily="34" charset="-122"/>
              <a:cs typeface="+mn-cs"/>
            </a:endParaRPr>
          </a:p>
        </p:txBody>
      </p:sp>
      <p:sp>
        <p:nvSpPr>
          <p:cNvPr id="14362" name="TextBox 120"/>
          <p:cNvSpPr txBox="1">
            <a:spLocks noChangeArrowheads="1"/>
          </p:cNvSpPr>
          <p:nvPr/>
        </p:nvSpPr>
        <p:spPr bwMode="auto">
          <a:xfrm>
            <a:off x="4985978" y="4946058"/>
            <a:ext cx="499868" cy="7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3998"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5</a:t>
            </a:r>
            <a:endParaRPr kumimoji="0" lang="zh-CN" altLang="en-US" sz="3998"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363" name="Freeform 5"/>
          <p:cNvSpPr>
            <a:spLocks/>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 uri="{28A0092B-C50C-407E-A947-70E740481C1C}">
                  <a14:useLocalDpi xmlns:a14="http://schemas.microsoft.com/office/drawing/2010/main"/>
                </a:ext>
              </a:extLst>
            </a:blip>
            <a:srcRect/>
            <a:stretch>
              <a:fillRect l="-14000" r="-35000"/>
            </a:stretch>
          </a:blipFill>
          <a:ln>
            <a:noFill/>
          </a:ln>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nvGrpSpPr>
          <p:cNvPr id="2" name="组合 1"/>
          <p:cNvGrpSpPr/>
          <p:nvPr/>
        </p:nvGrpSpPr>
        <p:grpSpPr>
          <a:xfrm>
            <a:off x="2640569" y="1339"/>
            <a:ext cx="1867759" cy="6869605"/>
            <a:chOff x="2640569" y="1339"/>
            <a:chExt cx="1867759" cy="6869605"/>
          </a:xfrm>
        </p:grpSpPr>
        <p:sp>
          <p:nvSpPr>
            <p:cNvPr id="14364" name="Freeform 6"/>
            <p:cNvSpPr>
              <a:spLocks/>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006794"/>
                </a:solidFill>
                <a:effectLst/>
                <a:uLnTx/>
                <a:uFillTx/>
                <a:latin typeface="Arial" panose="020B0604020202020204" pitchFamily="34" charset="0"/>
                <a:ea typeface="宋体" panose="02010600030101010101"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2799"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799"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799"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34" name="图片 33" descr="横版组合——透明.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8919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F9F4756-5AF3-490B-A7CA-BDAC2A65C373}"/>
              </a:ext>
            </a:extLst>
          </p:cNvPr>
          <p:cNvSpPr>
            <a:spLocks noGrp="1"/>
          </p:cNvSpPr>
          <p:nvPr>
            <p:ph idx="1"/>
          </p:nvPr>
        </p:nvSpPr>
        <p:spPr/>
        <p:txBody>
          <a:bodyPr>
            <a:normAutofit/>
          </a:bodyPr>
          <a:lstStyle/>
          <a:p>
            <a:r>
              <a:rPr lang="zh-CN" altLang="en-US" sz="3600" dirty="0"/>
              <a:t>完整的</a:t>
            </a:r>
            <a:r>
              <a:rPr lang="en-US" altLang="zh-CN" sz="3600" dirty="0"/>
              <a:t> LCD</a:t>
            </a:r>
            <a:r>
              <a:rPr lang="zh-CN" altLang="en-US" sz="3600" dirty="0"/>
              <a:t>、触摸屏控制驱动</a:t>
            </a:r>
            <a:endParaRPr lang="en-US" altLang="zh-CN" sz="3600" dirty="0"/>
          </a:p>
          <a:p>
            <a:pPr lvl="1"/>
            <a:r>
              <a:rPr lang="zh-CN" altLang="en-US" sz="3200" dirty="0"/>
              <a:t>显示图片、</a:t>
            </a:r>
            <a:r>
              <a:rPr lang="en-US" altLang="zh-CN" sz="3200" dirty="0"/>
              <a:t>GB2312</a:t>
            </a:r>
            <a:r>
              <a:rPr lang="zh-CN" altLang="en-US" sz="3200" dirty="0"/>
              <a:t> 字库汉字、</a:t>
            </a:r>
            <a:r>
              <a:rPr lang="en-US" altLang="zh-CN" sz="3200" dirty="0"/>
              <a:t>……</a:t>
            </a:r>
          </a:p>
          <a:p>
            <a:r>
              <a:rPr lang="zh-CN" altLang="en-US" sz="3600" dirty="0"/>
              <a:t>移植</a:t>
            </a:r>
            <a:r>
              <a:rPr lang="zh-CN" altLang="en-US" sz="3600" dirty="0">
                <a:solidFill>
                  <a:schemeClr val="accent1"/>
                </a:solidFill>
              </a:rPr>
              <a:t>课程大作业</a:t>
            </a:r>
            <a:endParaRPr lang="en-US" altLang="zh-CN" sz="3600" dirty="0">
              <a:solidFill>
                <a:schemeClr val="accent1"/>
              </a:solidFill>
            </a:endParaRPr>
          </a:p>
          <a:p>
            <a:pPr lvl="1"/>
            <a:r>
              <a:rPr lang="zh-CN" altLang="en-US" sz="3200" dirty="0"/>
              <a:t>贪吃蛇（</a:t>
            </a:r>
            <a:r>
              <a:rPr lang="en-US" altLang="zh-CN" sz="3200" dirty="0"/>
              <a:t>C </a:t>
            </a:r>
            <a:r>
              <a:rPr lang="zh-CN" altLang="en-US" sz="3200" dirty="0"/>
              <a:t>语言）</a:t>
            </a:r>
            <a:endParaRPr lang="en-US" altLang="zh-CN" sz="3200" dirty="0"/>
          </a:p>
          <a:p>
            <a:pPr lvl="1"/>
            <a:r>
              <a:rPr lang="zh-CN" altLang="en-US" sz="3200" dirty="0"/>
              <a:t>五子棋（人工智能）</a:t>
            </a:r>
            <a:endParaRPr lang="en-US" altLang="zh-CN" sz="3200" dirty="0"/>
          </a:p>
          <a:p>
            <a:pPr lvl="1"/>
            <a:r>
              <a:rPr lang="zh-CN" altLang="en-US" sz="3200" dirty="0"/>
              <a:t>分词程序（自然语言处理）</a:t>
            </a:r>
            <a:endParaRPr lang="en-US" altLang="zh-CN" sz="3200" dirty="0"/>
          </a:p>
          <a:p>
            <a:pPr lvl="1"/>
            <a:r>
              <a:rPr lang="en-US" altLang="zh-CN" sz="3200" dirty="0"/>
              <a:t>……</a:t>
            </a:r>
          </a:p>
          <a:p>
            <a:pPr marL="0" indent="0">
              <a:buNone/>
            </a:pPr>
            <a:endParaRPr lang="zh-CN" altLang="en-US" sz="3600" dirty="0"/>
          </a:p>
        </p:txBody>
      </p:sp>
      <p:sp>
        <p:nvSpPr>
          <p:cNvPr id="3" name="标题 2">
            <a:extLst>
              <a:ext uri="{FF2B5EF4-FFF2-40B4-BE49-F238E27FC236}">
                <a16:creationId xmlns:a16="http://schemas.microsoft.com/office/drawing/2014/main" id="{97157F08-8280-4C46-9633-44DC47B5A873}"/>
              </a:ext>
            </a:extLst>
          </p:cNvPr>
          <p:cNvSpPr>
            <a:spLocks noGrp="1"/>
          </p:cNvSpPr>
          <p:nvPr>
            <p:ph type="title"/>
          </p:nvPr>
        </p:nvSpPr>
        <p:spPr/>
        <p:txBody>
          <a:bodyPr/>
          <a:lstStyle/>
          <a:p>
            <a:r>
              <a:rPr lang="zh-CN" altLang="en-US" dirty="0"/>
              <a:t>演示程序</a:t>
            </a: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2108" t="12251"/>
          <a:stretch/>
        </p:blipFill>
        <p:spPr>
          <a:xfrm rot="5400000">
            <a:off x="7761182" y="1787342"/>
            <a:ext cx="4382738" cy="3283317"/>
          </a:xfrm>
          <a:prstGeom prst="rect">
            <a:avLst/>
          </a:prstGeom>
        </p:spPr>
      </p:pic>
    </p:spTree>
    <p:extLst>
      <p:ext uri="{BB962C8B-B14F-4D97-AF65-F5344CB8AC3E}">
        <p14:creationId xmlns:p14="http://schemas.microsoft.com/office/powerpoint/2010/main" val="68891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6" name="TextBox 25"/>
          <p:cNvSpPr txBox="1">
            <a:spLocks noChangeArrowheads="1"/>
          </p:cNvSpPr>
          <p:nvPr/>
        </p:nvSpPr>
        <p:spPr bwMode="auto">
          <a:xfrm>
            <a:off x="3794420" y="2789312"/>
            <a:ext cx="809747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66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系统展示</a:t>
            </a: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05</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0040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16C13E-C1FD-460E-8DE5-083C960B95AD}"/>
              </a:ext>
            </a:extLst>
          </p:cNvPr>
          <p:cNvSpPr>
            <a:spLocks noGrp="1"/>
          </p:cNvSpPr>
          <p:nvPr>
            <p:ph idx="1"/>
          </p:nvPr>
        </p:nvSpPr>
        <p:spPr/>
        <p:txBody>
          <a:bodyPr/>
          <a:lstStyle/>
          <a:p>
            <a:r>
              <a:rPr lang="zh-CN" altLang="en-US" dirty="0"/>
              <a:t>成功运行 </a:t>
            </a:r>
            <a:r>
              <a:rPr lang="en-US" altLang="zh-CN" dirty="0"/>
              <a:t>PMON</a:t>
            </a:r>
            <a:r>
              <a:rPr lang="zh-CN" altLang="en-US" dirty="0"/>
              <a:t>、</a:t>
            </a:r>
            <a:r>
              <a:rPr lang="en-US" altLang="zh-CN" dirty="0"/>
              <a:t>Linux</a:t>
            </a:r>
            <a:r>
              <a:rPr lang="zh-CN" altLang="en-US" dirty="0"/>
              <a:t>、</a:t>
            </a:r>
            <a:r>
              <a:rPr lang="en-US" altLang="zh-CN" dirty="0"/>
              <a:t>GCC </a:t>
            </a:r>
            <a:r>
              <a:rPr lang="zh-CN" altLang="en-US" dirty="0"/>
              <a:t>编译器、应用程序</a:t>
            </a:r>
            <a:endParaRPr lang="en-US" altLang="zh-CN" dirty="0"/>
          </a:p>
          <a:p>
            <a:r>
              <a:rPr lang="en-US" altLang="zh-CN" dirty="0"/>
              <a:t>Linux </a:t>
            </a:r>
            <a:r>
              <a:rPr lang="zh-CN" altLang="en-US" dirty="0"/>
              <a:t>通过串口输出</a:t>
            </a:r>
            <a:endParaRPr lang="en-US" altLang="zh-CN" dirty="0"/>
          </a:p>
          <a:p>
            <a:r>
              <a:rPr lang="zh-CN" altLang="en-US" dirty="0"/>
              <a:t>演示程序通过触摸屏控制</a:t>
            </a:r>
          </a:p>
        </p:txBody>
      </p:sp>
      <p:sp>
        <p:nvSpPr>
          <p:cNvPr id="3" name="标题 2">
            <a:extLst>
              <a:ext uri="{FF2B5EF4-FFF2-40B4-BE49-F238E27FC236}">
                <a16:creationId xmlns:a16="http://schemas.microsoft.com/office/drawing/2014/main" id="{EFACF08A-EA7F-406F-B657-BA5A5A110D22}"/>
              </a:ext>
            </a:extLst>
          </p:cNvPr>
          <p:cNvSpPr>
            <a:spLocks noGrp="1"/>
          </p:cNvSpPr>
          <p:nvPr>
            <p:ph type="title"/>
          </p:nvPr>
        </p:nvSpPr>
        <p:spPr/>
        <p:txBody>
          <a:bodyPr/>
          <a:lstStyle/>
          <a:p>
            <a:r>
              <a:rPr lang="zh-CN" altLang="en-US" dirty="0"/>
              <a:t>系统展示</a:t>
            </a:r>
          </a:p>
        </p:txBody>
      </p:sp>
      <p:pic>
        <p:nvPicPr>
          <p:cNvPr id="5" name="图片 4">
            <a:extLst>
              <a:ext uri="{FF2B5EF4-FFF2-40B4-BE49-F238E27FC236}">
                <a16:creationId xmlns:a16="http://schemas.microsoft.com/office/drawing/2014/main" id="{B9572F64-F865-4DA6-8737-E26166C7E7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5659" y="2957371"/>
            <a:ext cx="2686300" cy="1611780"/>
          </a:xfrm>
          <a:prstGeom prst="rect">
            <a:avLst/>
          </a:prstGeom>
        </p:spPr>
      </p:pic>
      <p:pic>
        <p:nvPicPr>
          <p:cNvPr id="7" name="图片 6">
            <a:extLst>
              <a:ext uri="{FF2B5EF4-FFF2-40B4-BE49-F238E27FC236}">
                <a16:creationId xmlns:a16="http://schemas.microsoft.com/office/drawing/2014/main" id="{2BB52A17-EA84-40F3-8977-28C9BA0727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1342" y="2957371"/>
            <a:ext cx="2686300" cy="1611780"/>
          </a:xfrm>
          <a:prstGeom prst="rect">
            <a:avLst/>
          </a:prstGeom>
        </p:spPr>
      </p:pic>
      <p:pic>
        <p:nvPicPr>
          <p:cNvPr id="11" name="图片 10">
            <a:extLst>
              <a:ext uri="{FF2B5EF4-FFF2-40B4-BE49-F238E27FC236}">
                <a16:creationId xmlns:a16="http://schemas.microsoft.com/office/drawing/2014/main" id="{9A20C579-4106-406F-93EF-43EE78065D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2972" y="5045168"/>
            <a:ext cx="2684670" cy="894890"/>
          </a:xfrm>
          <a:prstGeom prst="rect">
            <a:avLst/>
          </a:prstGeom>
        </p:spPr>
      </p:pic>
      <p:pic>
        <p:nvPicPr>
          <p:cNvPr id="14" name="图片 13">
            <a:extLst>
              <a:ext uri="{FF2B5EF4-FFF2-40B4-BE49-F238E27FC236}">
                <a16:creationId xmlns:a16="http://schemas.microsoft.com/office/drawing/2014/main" id="{F9E7E42E-0713-4BC9-B9B5-E05F870C72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5659" y="4665031"/>
            <a:ext cx="1205616" cy="2009359"/>
          </a:xfrm>
          <a:prstGeom prst="rect">
            <a:avLst/>
          </a:prstGeom>
        </p:spPr>
      </p:pic>
      <p:sp>
        <p:nvSpPr>
          <p:cNvPr id="15" name="文本框 14">
            <a:extLst>
              <a:ext uri="{FF2B5EF4-FFF2-40B4-BE49-F238E27FC236}">
                <a16:creationId xmlns:a16="http://schemas.microsoft.com/office/drawing/2014/main" id="{BA75D68B-1738-4D9D-A774-285084E2357B}"/>
              </a:ext>
            </a:extLst>
          </p:cNvPr>
          <p:cNvSpPr txBox="1"/>
          <p:nvPr/>
        </p:nvSpPr>
        <p:spPr>
          <a:xfrm>
            <a:off x="7025496" y="5146490"/>
            <a:ext cx="2286000" cy="523220"/>
          </a:xfrm>
          <a:prstGeom prst="rect">
            <a:avLst/>
          </a:prstGeom>
          <a:noFill/>
        </p:spPr>
        <p:txBody>
          <a:bodyPr wrap="square" rtlCol="0">
            <a:spAutoFit/>
          </a:bodyPr>
          <a:lstStyle/>
          <a:p>
            <a:r>
              <a:rPr lang="en-US" altLang="zh-CN" sz="2800" dirty="0">
                <a:latin typeface="+mn-ea"/>
              </a:rPr>
              <a:t>……</a:t>
            </a:r>
            <a:endParaRPr lang="zh-CN" altLang="en-US" sz="2800" dirty="0">
              <a:latin typeface="+mn-ea"/>
            </a:endParaRPr>
          </a:p>
        </p:txBody>
      </p:sp>
      <p:pic>
        <p:nvPicPr>
          <p:cNvPr id="6" name="图片 5">
            <a:extLst>
              <a:ext uri="{FF2B5EF4-FFF2-40B4-BE49-F238E27FC236}">
                <a16:creationId xmlns:a16="http://schemas.microsoft.com/office/drawing/2014/main" id="{078DC45D-7DBA-4F8E-BBAA-0115C4034D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8505606" y="2420112"/>
            <a:ext cx="1611781" cy="2686302"/>
          </a:xfrm>
          <a:prstGeom prst="rect">
            <a:avLst/>
          </a:prstGeom>
        </p:spPr>
      </p:pic>
    </p:spTree>
    <p:extLst>
      <p:ext uri="{BB962C8B-B14F-4D97-AF65-F5344CB8AC3E}">
        <p14:creationId xmlns:p14="http://schemas.microsoft.com/office/powerpoint/2010/main" val="422067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编译器</a:t>
            </a:r>
          </a:p>
        </p:txBody>
      </p:sp>
      <p:pic>
        <p:nvPicPr>
          <p:cNvPr id="6" name="内容占位符 5">
            <a:extLst>
              <a:ext uri="{FF2B5EF4-FFF2-40B4-BE49-F238E27FC236}">
                <a16:creationId xmlns:a16="http://schemas.microsoft.com/office/drawing/2014/main" id="{5E1940E0-64E8-43A4-99FD-789EB7841D6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5" r="251" b="37063"/>
          <a:stretch/>
        </p:blipFill>
        <p:spPr>
          <a:xfrm>
            <a:off x="435125" y="1699461"/>
            <a:ext cx="11298558" cy="4294456"/>
          </a:xfrm>
        </p:spPr>
      </p:pic>
    </p:spTree>
    <p:extLst>
      <p:ext uri="{BB962C8B-B14F-4D97-AF65-F5344CB8AC3E}">
        <p14:creationId xmlns:p14="http://schemas.microsoft.com/office/powerpoint/2010/main" val="2243113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国科大1队-龙芯杯demo">
            <a:hlinkClick r:id="" action="ppaction://media"/>
            <a:extLst>
              <a:ext uri="{FF2B5EF4-FFF2-40B4-BE49-F238E27FC236}">
                <a16:creationId xmlns:a16="http://schemas.microsoft.com/office/drawing/2014/main" id="{F1E5F7BB-0AF0-4CBC-8D19-F6539D53F3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97025" y="1341438"/>
            <a:ext cx="8997950" cy="5060950"/>
          </a:xfrm>
        </p:spPr>
      </p:pic>
      <p:sp>
        <p:nvSpPr>
          <p:cNvPr id="3" name="标题 2">
            <a:extLst>
              <a:ext uri="{FF2B5EF4-FFF2-40B4-BE49-F238E27FC236}">
                <a16:creationId xmlns:a16="http://schemas.microsoft.com/office/drawing/2014/main" id="{35B4FEAE-A0C5-4DD0-B6FD-3547301D645F}"/>
              </a:ext>
            </a:extLst>
          </p:cNvPr>
          <p:cNvSpPr>
            <a:spLocks noGrp="1"/>
          </p:cNvSpPr>
          <p:nvPr>
            <p:ph type="title"/>
          </p:nvPr>
        </p:nvSpPr>
        <p:spPr/>
        <p:txBody>
          <a:bodyPr/>
          <a:lstStyle/>
          <a:p>
            <a:r>
              <a:rPr lang="zh-CN" altLang="en-US" dirty="0"/>
              <a:t>演示程序</a:t>
            </a:r>
          </a:p>
        </p:txBody>
      </p:sp>
    </p:spTree>
    <p:extLst>
      <p:ext uri="{BB962C8B-B14F-4D97-AF65-F5344CB8AC3E}">
        <p14:creationId xmlns:p14="http://schemas.microsoft.com/office/powerpoint/2010/main" val="249168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F64FDF1-3936-4B3C-B365-B3C204965C54}"/>
              </a:ext>
            </a:extLst>
          </p:cNvPr>
          <p:cNvSpPr>
            <a:spLocks noGrp="1"/>
          </p:cNvSpPr>
          <p:nvPr>
            <p:ph idx="1"/>
          </p:nvPr>
        </p:nvSpPr>
        <p:spPr>
          <a:xfrm>
            <a:off x="838199" y="1340768"/>
            <a:ext cx="10646229" cy="5158003"/>
          </a:xfrm>
        </p:spPr>
        <p:txBody>
          <a:bodyPr>
            <a:normAutofit/>
          </a:bodyPr>
          <a:lstStyle/>
          <a:p>
            <a:r>
              <a:rPr lang="zh-CN" altLang="en-US" dirty="0"/>
              <a:t>兼顾功能完整性与高性能的 </a:t>
            </a:r>
            <a:r>
              <a:rPr lang="en-US" altLang="zh-CN" dirty="0"/>
              <a:t>MIPS CPU </a:t>
            </a:r>
            <a:r>
              <a:rPr lang="zh-CN" altLang="en-US" dirty="0"/>
              <a:t>核</a:t>
            </a:r>
            <a:endParaRPr lang="en-US" altLang="zh-CN" dirty="0"/>
          </a:p>
          <a:p>
            <a:pPr lvl="1"/>
            <a:r>
              <a:rPr lang="en-US" altLang="zh-CN" dirty="0">
                <a:solidFill>
                  <a:schemeClr val="accent1"/>
                </a:solidFill>
              </a:rPr>
              <a:t>102 </a:t>
            </a:r>
            <a:r>
              <a:rPr lang="zh-CN" altLang="en-US" dirty="0">
                <a:solidFill>
                  <a:schemeClr val="accent1"/>
                </a:solidFill>
              </a:rPr>
              <a:t>条指令、</a:t>
            </a:r>
            <a:r>
              <a:rPr lang="en-US" altLang="zh-CN" dirty="0">
                <a:solidFill>
                  <a:schemeClr val="accent1"/>
                </a:solidFill>
              </a:rPr>
              <a:t>32 </a:t>
            </a:r>
            <a:r>
              <a:rPr lang="zh-CN" altLang="en-US" dirty="0">
                <a:solidFill>
                  <a:schemeClr val="accent1"/>
                </a:solidFill>
              </a:rPr>
              <a:t>项 </a:t>
            </a:r>
            <a:r>
              <a:rPr lang="en-US" altLang="zh-CN" dirty="0">
                <a:solidFill>
                  <a:schemeClr val="accent1"/>
                </a:solidFill>
              </a:rPr>
              <a:t>TLB </a:t>
            </a:r>
            <a:r>
              <a:rPr lang="zh-CN" altLang="en-US" dirty="0">
                <a:solidFill>
                  <a:schemeClr val="accent1"/>
                </a:solidFill>
              </a:rPr>
              <a:t>、兼容 </a:t>
            </a:r>
            <a:r>
              <a:rPr lang="en-US" altLang="zh-CN" dirty="0">
                <a:solidFill>
                  <a:schemeClr val="accent1"/>
                </a:solidFill>
              </a:rPr>
              <a:t>MIPS32R1</a:t>
            </a:r>
            <a:r>
              <a:rPr lang="en-US" altLang="zh-CN" dirty="0"/>
              <a:t> </a:t>
            </a:r>
            <a:r>
              <a:rPr lang="zh-CN" altLang="en-US" dirty="0"/>
              <a:t>的完整核心</a:t>
            </a:r>
            <a:endParaRPr lang="en-US" altLang="zh-CN" dirty="0"/>
          </a:p>
          <a:p>
            <a:pPr lvl="1"/>
            <a:r>
              <a:rPr lang="zh-CN" altLang="en-US" dirty="0"/>
              <a:t>性能分 </a:t>
            </a:r>
            <a:r>
              <a:rPr lang="en-US" altLang="zh-CN" dirty="0">
                <a:solidFill>
                  <a:schemeClr val="accent1"/>
                </a:solidFill>
              </a:rPr>
              <a:t>31@50MHz</a:t>
            </a:r>
            <a:r>
              <a:rPr lang="zh-CN" altLang="en-US" dirty="0"/>
              <a:t>，主频达到</a:t>
            </a:r>
            <a:r>
              <a:rPr lang="zh-CN" altLang="en-US" dirty="0">
                <a:solidFill>
                  <a:schemeClr val="accent1"/>
                </a:solidFill>
              </a:rPr>
              <a:t>近</a:t>
            </a:r>
            <a:r>
              <a:rPr lang="en-US" altLang="zh-CN" dirty="0">
                <a:solidFill>
                  <a:schemeClr val="accent1"/>
                </a:solidFill>
              </a:rPr>
              <a:t> 100 MHz </a:t>
            </a:r>
            <a:r>
              <a:rPr lang="zh-CN" altLang="en-US" dirty="0"/>
              <a:t>的高性能核心</a:t>
            </a:r>
            <a:endParaRPr lang="en-US" altLang="zh-CN" dirty="0"/>
          </a:p>
          <a:p>
            <a:r>
              <a:rPr lang="zh-CN" altLang="en-US" dirty="0"/>
              <a:t>高效可配置 </a:t>
            </a:r>
            <a:r>
              <a:rPr lang="en-US" altLang="zh-CN" dirty="0"/>
              <a:t>Cache </a:t>
            </a:r>
            <a:r>
              <a:rPr lang="zh-CN" altLang="en-US" dirty="0"/>
              <a:t>实现</a:t>
            </a:r>
            <a:endParaRPr lang="en-US" altLang="zh-CN" dirty="0"/>
          </a:p>
          <a:p>
            <a:pPr lvl="1"/>
            <a:r>
              <a:rPr lang="zh-CN" altLang="en-US" dirty="0"/>
              <a:t>支持 </a:t>
            </a:r>
            <a:r>
              <a:rPr lang="en-US" altLang="zh-CN" dirty="0">
                <a:solidFill>
                  <a:schemeClr val="accent1"/>
                </a:solidFill>
              </a:rPr>
              <a:t>Cache </a:t>
            </a:r>
            <a:r>
              <a:rPr lang="zh-CN" altLang="en-US" dirty="0">
                <a:solidFill>
                  <a:schemeClr val="accent1"/>
                </a:solidFill>
              </a:rPr>
              <a:t>指令</a:t>
            </a:r>
            <a:r>
              <a:rPr lang="zh-CN" altLang="en-US" dirty="0"/>
              <a:t>，能够在实际 </a:t>
            </a:r>
            <a:r>
              <a:rPr lang="en-US" altLang="zh-CN" dirty="0"/>
              <a:t>MIPS </a:t>
            </a:r>
            <a:r>
              <a:rPr lang="zh-CN" altLang="en-US" dirty="0"/>
              <a:t>系统中使用</a:t>
            </a:r>
            <a:endParaRPr lang="en-US" altLang="zh-CN" dirty="0"/>
          </a:p>
          <a:p>
            <a:pPr lvl="1"/>
            <a:r>
              <a:rPr lang="zh-CN" altLang="en-US" dirty="0"/>
              <a:t>充分利用 </a:t>
            </a:r>
            <a:r>
              <a:rPr lang="en-US" altLang="zh-CN" dirty="0">
                <a:solidFill>
                  <a:schemeClr val="accent1"/>
                </a:solidFill>
              </a:rPr>
              <a:t>AXI 4 </a:t>
            </a:r>
            <a:r>
              <a:rPr lang="zh-CN" altLang="en-US" dirty="0">
                <a:solidFill>
                  <a:schemeClr val="accent1"/>
                </a:solidFill>
              </a:rPr>
              <a:t>总线</a:t>
            </a:r>
            <a:r>
              <a:rPr lang="en-US" altLang="zh-CN" dirty="0"/>
              <a:t> id</a:t>
            </a:r>
            <a:r>
              <a:rPr lang="zh-CN" altLang="en-US" dirty="0"/>
              <a:t>、</a:t>
            </a:r>
            <a:r>
              <a:rPr lang="en-US" altLang="zh-CN" dirty="0"/>
              <a:t>burst</a:t>
            </a:r>
            <a:r>
              <a:rPr lang="zh-CN" altLang="en-US" dirty="0"/>
              <a:t>、</a:t>
            </a:r>
            <a:r>
              <a:rPr lang="en-US" altLang="zh-CN" dirty="0" err="1"/>
              <a:t>incr</a:t>
            </a:r>
            <a:r>
              <a:rPr lang="zh-CN" altLang="en-US" dirty="0"/>
              <a:t>、</a:t>
            </a:r>
            <a:r>
              <a:rPr lang="en-US" altLang="zh-CN" dirty="0"/>
              <a:t>outstanding</a:t>
            </a:r>
            <a:r>
              <a:rPr lang="zh-CN" altLang="en-US" dirty="0"/>
              <a:t>、</a:t>
            </a:r>
            <a:r>
              <a:rPr lang="en-US" altLang="zh-CN" dirty="0"/>
              <a:t>interleaving </a:t>
            </a:r>
            <a:r>
              <a:rPr lang="zh-CN" altLang="en-US" dirty="0"/>
              <a:t>等特性</a:t>
            </a:r>
            <a:endParaRPr lang="en-US" altLang="zh-CN" dirty="0"/>
          </a:p>
          <a:p>
            <a:r>
              <a:rPr lang="zh-CN" altLang="en-US" dirty="0"/>
              <a:t>自行设计的 </a:t>
            </a:r>
            <a:r>
              <a:rPr lang="en-US" altLang="zh-CN" dirty="0"/>
              <a:t>LCD </a:t>
            </a:r>
            <a:r>
              <a:rPr lang="zh-CN" altLang="en-US" dirty="0"/>
              <a:t>触摸屏控制器</a:t>
            </a:r>
            <a:endParaRPr lang="en-US" altLang="zh-CN" dirty="0"/>
          </a:p>
          <a:p>
            <a:r>
              <a:rPr lang="zh-CN" altLang="en-US" dirty="0"/>
              <a:t>完整的系统实现</a:t>
            </a:r>
            <a:endParaRPr lang="en-US" altLang="zh-CN" dirty="0"/>
          </a:p>
          <a:p>
            <a:pPr lvl="1"/>
            <a:r>
              <a:rPr lang="zh-CN" altLang="en-US" dirty="0"/>
              <a:t>零基础起步，三个月的时间完成软件系统</a:t>
            </a:r>
            <a:endParaRPr lang="en-US" altLang="zh-CN" dirty="0"/>
          </a:p>
          <a:p>
            <a:pPr lvl="1"/>
            <a:r>
              <a:rPr lang="en-US" altLang="zh-CN" dirty="0"/>
              <a:t>RTL </a:t>
            </a:r>
            <a:r>
              <a:rPr lang="zh-CN" altLang="en-US" dirty="0"/>
              <a:t>代码、</a:t>
            </a:r>
            <a:r>
              <a:rPr lang="en-US" altLang="zh-CN" dirty="0"/>
              <a:t>SoC</a:t>
            </a:r>
            <a:r>
              <a:rPr lang="zh-CN" altLang="en-US" dirty="0"/>
              <a:t>、操作系统、编译器、应用程序</a:t>
            </a:r>
            <a:endParaRPr lang="en-US" altLang="zh-CN" dirty="0"/>
          </a:p>
          <a:p>
            <a:pPr lvl="1"/>
            <a:r>
              <a:rPr lang="zh-CN" altLang="en-US" dirty="0"/>
              <a:t>打通软硬件：</a:t>
            </a:r>
            <a:r>
              <a:rPr lang="zh-CN" altLang="en-US" dirty="0">
                <a:solidFill>
                  <a:schemeClr val="accent1"/>
                </a:solidFill>
              </a:rPr>
              <a:t>一个具有实际意义的计算机系统</a:t>
            </a:r>
            <a:endParaRPr lang="en-US" altLang="zh-CN" dirty="0"/>
          </a:p>
        </p:txBody>
      </p:sp>
      <p:sp>
        <p:nvSpPr>
          <p:cNvPr id="3" name="标题 2">
            <a:extLst>
              <a:ext uri="{FF2B5EF4-FFF2-40B4-BE49-F238E27FC236}">
                <a16:creationId xmlns:a16="http://schemas.microsoft.com/office/drawing/2014/main" id="{14E2C70E-A4F6-4F1B-A741-8443221FAA49}"/>
              </a:ext>
            </a:extLst>
          </p:cNvPr>
          <p:cNvSpPr>
            <a:spLocks noGrp="1"/>
          </p:cNvSpPr>
          <p:nvPr>
            <p:ph type="title"/>
          </p:nvPr>
        </p:nvSpPr>
        <p:spPr/>
        <p:txBody>
          <a:bodyPr/>
          <a:lstStyle/>
          <a:p>
            <a:r>
              <a:rPr lang="zh-CN" altLang="en-US" dirty="0"/>
              <a:t>设计亮点</a:t>
            </a:r>
          </a:p>
        </p:txBody>
      </p:sp>
    </p:spTree>
    <p:extLst>
      <p:ext uri="{BB962C8B-B14F-4D97-AF65-F5344CB8AC3E}">
        <p14:creationId xmlns:p14="http://schemas.microsoft.com/office/powerpoint/2010/main" val="42514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anim calcmode="lin" valueType="num">
                                      <p:cBhvr>
                                        <p:cTn id="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anim calcmode="lin" valueType="num">
                                      <p:cBhvr>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anim calcmode="lin" valueType="num">
                                      <p:cBhvr>
                                        <p:cTn id="1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500"/>
                                        <p:tgtEl>
                                          <p:spTgt spid="2">
                                            <p:txEl>
                                              <p:pRg st="3" end="3"/>
                                            </p:txEl>
                                          </p:spTgt>
                                        </p:tgtEl>
                                      </p:cBhvr>
                                    </p:animEffect>
                                    <p:anim calcmode="lin" valueType="num">
                                      <p:cBhvr>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anim calcmode="lin" valueType="num">
                                      <p:cBhvr>
                                        <p:cTn id="30"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anim calcmode="lin" valueType="num">
                                      <p:cBhvr>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6" dur="5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fade">
                                      <p:cBhvr>
                                        <p:cTn id="41" dur="500"/>
                                        <p:tgtEl>
                                          <p:spTgt spid="2">
                                            <p:txEl>
                                              <p:pRg st="6" end="6"/>
                                            </p:txEl>
                                          </p:spTgt>
                                        </p:tgtEl>
                                      </p:cBhvr>
                                    </p:animEffect>
                                    <p:anim calcmode="lin" valueType="num">
                                      <p:cBhvr>
                                        <p:cTn id="42"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3" dur="5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
                                            <p:txEl>
                                              <p:pRg st="7" end="7"/>
                                            </p:txEl>
                                          </p:spTgt>
                                        </p:tgtEl>
                                        <p:attrNameLst>
                                          <p:attrName>style.visibility</p:attrName>
                                        </p:attrNameLst>
                                      </p:cBhvr>
                                      <p:to>
                                        <p:strVal val="visible"/>
                                      </p:to>
                                    </p:set>
                                    <p:animEffect transition="in" filter="fade">
                                      <p:cBhvr>
                                        <p:cTn id="48" dur="500"/>
                                        <p:tgtEl>
                                          <p:spTgt spid="2">
                                            <p:txEl>
                                              <p:pRg st="7" end="7"/>
                                            </p:txEl>
                                          </p:spTgt>
                                        </p:tgtEl>
                                      </p:cBhvr>
                                    </p:animEffect>
                                    <p:anim calcmode="lin" valueType="num">
                                      <p:cBhvr>
                                        <p:cTn id="4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0" dur="500" fill="hold"/>
                                        <p:tgtEl>
                                          <p:spTgt spid="2">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
                                            <p:txEl>
                                              <p:pRg st="8" end="8"/>
                                            </p:txEl>
                                          </p:spTgt>
                                        </p:tgtEl>
                                        <p:attrNameLst>
                                          <p:attrName>style.visibility</p:attrName>
                                        </p:attrNameLst>
                                      </p:cBhvr>
                                      <p:to>
                                        <p:strVal val="visible"/>
                                      </p:to>
                                    </p:set>
                                    <p:animEffect transition="in" filter="fade">
                                      <p:cBhvr>
                                        <p:cTn id="53" dur="500"/>
                                        <p:tgtEl>
                                          <p:spTgt spid="2">
                                            <p:txEl>
                                              <p:pRg st="8" end="8"/>
                                            </p:txEl>
                                          </p:spTgt>
                                        </p:tgtEl>
                                      </p:cBhvr>
                                    </p:animEffect>
                                    <p:anim calcmode="lin" valueType="num">
                                      <p:cBhvr>
                                        <p:cTn id="54"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5" dur="500" fill="hold"/>
                                        <p:tgtEl>
                                          <p:spTgt spid="2">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
                                            <p:txEl>
                                              <p:pRg st="9" end="9"/>
                                            </p:txEl>
                                          </p:spTgt>
                                        </p:tgtEl>
                                        <p:attrNameLst>
                                          <p:attrName>style.visibility</p:attrName>
                                        </p:attrNameLst>
                                      </p:cBhvr>
                                      <p:to>
                                        <p:strVal val="visible"/>
                                      </p:to>
                                    </p:set>
                                    <p:animEffect transition="in" filter="fade">
                                      <p:cBhvr>
                                        <p:cTn id="58" dur="500"/>
                                        <p:tgtEl>
                                          <p:spTgt spid="2">
                                            <p:txEl>
                                              <p:pRg st="9" end="9"/>
                                            </p:txEl>
                                          </p:spTgt>
                                        </p:tgtEl>
                                      </p:cBhvr>
                                    </p:animEffect>
                                    <p:anim calcmode="lin" valueType="num">
                                      <p:cBhvr>
                                        <p:cTn id="5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60" dur="500" fill="hold"/>
                                        <p:tgtEl>
                                          <p:spTgt spid="2">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
                                            <p:txEl>
                                              <p:pRg st="10" end="10"/>
                                            </p:txEl>
                                          </p:spTgt>
                                        </p:tgtEl>
                                        <p:attrNameLst>
                                          <p:attrName>style.visibility</p:attrName>
                                        </p:attrNameLst>
                                      </p:cBhvr>
                                      <p:to>
                                        <p:strVal val="visible"/>
                                      </p:to>
                                    </p:set>
                                    <p:animEffect transition="in" filter="fade">
                                      <p:cBhvr>
                                        <p:cTn id="63" dur="500"/>
                                        <p:tgtEl>
                                          <p:spTgt spid="2">
                                            <p:txEl>
                                              <p:pRg st="10" end="10"/>
                                            </p:txEl>
                                          </p:spTgt>
                                        </p:tgtEl>
                                      </p:cBhvr>
                                    </p:animEffect>
                                    <p:anim calcmode="lin" valueType="num">
                                      <p:cBhvr>
                                        <p:cTn id="64"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65" dur="5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555" y="358903"/>
            <a:ext cx="4265218" cy="90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96677" y="2252370"/>
            <a:ext cx="7998645" cy="2353260"/>
          </a:xfrm>
          <a:prstGeom prst="rect">
            <a:avLst/>
          </a:prstGeom>
        </p:spPr>
      </p:pic>
    </p:spTree>
    <p:extLst>
      <p:ext uri="{BB962C8B-B14F-4D97-AF65-F5344CB8AC3E}">
        <p14:creationId xmlns:p14="http://schemas.microsoft.com/office/powerpoint/2010/main" val="3960416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9BBCDE22-F412-495E-ADC7-146F7684BDB0}"/>
              </a:ext>
            </a:extLst>
          </p:cNvPr>
          <p:cNvGraphicFramePr>
            <a:graphicFrameLocks noGrp="1"/>
          </p:cNvGraphicFramePr>
          <p:nvPr>
            <p:ph idx="1"/>
            <p:extLst>
              <p:ext uri="{D42A27DB-BD31-4B8C-83A1-F6EECF244321}">
                <p14:modId xmlns:p14="http://schemas.microsoft.com/office/powerpoint/2010/main" val="2706538882"/>
              </p:ext>
            </p:extLst>
          </p:nvPr>
        </p:nvGraphicFramePr>
        <p:xfrm>
          <a:off x="1399257" y="2089833"/>
          <a:ext cx="9393486" cy="3571254"/>
        </p:xfrm>
        <a:graphic>
          <a:graphicData uri="http://schemas.openxmlformats.org/drawingml/2006/table">
            <a:tbl>
              <a:tblPr>
                <a:tableStyleId>{9D7B26C5-4107-4FEC-AEDC-1716B250A1EF}</a:tableStyleId>
              </a:tblPr>
              <a:tblGrid>
                <a:gridCol w="1110559">
                  <a:extLst>
                    <a:ext uri="{9D8B030D-6E8A-4147-A177-3AD203B41FA5}">
                      <a16:colId xmlns:a16="http://schemas.microsoft.com/office/drawing/2014/main" val="1219792911"/>
                    </a:ext>
                  </a:extLst>
                </a:gridCol>
                <a:gridCol w="1503884">
                  <a:extLst>
                    <a:ext uri="{9D8B030D-6E8A-4147-A177-3AD203B41FA5}">
                      <a16:colId xmlns:a16="http://schemas.microsoft.com/office/drawing/2014/main" val="788572879"/>
                    </a:ext>
                  </a:extLst>
                </a:gridCol>
                <a:gridCol w="1527020">
                  <a:extLst>
                    <a:ext uri="{9D8B030D-6E8A-4147-A177-3AD203B41FA5}">
                      <a16:colId xmlns:a16="http://schemas.microsoft.com/office/drawing/2014/main" val="2439337323"/>
                    </a:ext>
                  </a:extLst>
                </a:gridCol>
                <a:gridCol w="1920342">
                  <a:extLst>
                    <a:ext uri="{9D8B030D-6E8A-4147-A177-3AD203B41FA5}">
                      <a16:colId xmlns:a16="http://schemas.microsoft.com/office/drawing/2014/main" val="2158672157"/>
                    </a:ext>
                  </a:extLst>
                </a:gridCol>
                <a:gridCol w="1550158">
                  <a:extLst>
                    <a:ext uri="{9D8B030D-6E8A-4147-A177-3AD203B41FA5}">
                      <a16:colId xmlns:a16="http://schemas.microsoft.com/office/drawing/2014/main" val="3981846015"/>
                    </a:ext>
                  </a:extLst>
                </a:gridCol>
                <a:gridCol w="1781523">
                  <a:extLst>
                    <a:ext uri="{9D8B030D-6E8A-4147-A177-3AD203B41FA5}">
                      <a16:colId xmlns:a16="http://schemas.microsoft.com/office/drawing/2014/main" val="3118828818"/>
                    </a:ext>
                  </a:extLst>
                </a:gridCol>
              </a:tblGrid>
              <a:tr h="325515">
                <a:tc>
                  <a:txBody>
                    <a:bodyPr/>
                    <a:lstStyle/>
                    <a:p>
                      <a:pPr algn="ctr" fontAlgn="ctr"/>
                      <a:r>
                        <a:rPr lang="zh-CN" altLang="en-US" sz="1700" u="none" strike="noStrike" dirty="0">
                          <a:effectLst/>
                        </a:rPr>
                        <a:t>序号</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zh-CN" altLang="en-US" sz="1700" u="none" strike="noStrike" dirty="0">
                          <a:effectLst/>
                        </a:rPr>
                        <a:t>应用名称</a:t>
                      </a:r>
                      <a:endParaRPr lang="en-US" sz="1700" b="1" i="0" u="none" strike="noStrike" dirty="0">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zh-CN" altLang="en-US" sz="1700" u="none" strike="noStrike" dirty="0">
                          <a:effectLst/>
                        </a:rPr>
                        <a:t>提交版周期</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zh-CN" altLang="en-US" sz="1700" u="none" strike="noStrike" dirty="0">
                          <a:effectLst/>
                        </a:rPr>
                        <a:t>提交版 </a:t>
                      </a:r>
                      <a:r>
                        <a:rPr lang="en-US" altLang="zh-CN" sz="1700" u="none" strike="noStrike" dirty="0">
                          <a:effectLst/>
                        </a:rPr>
                        <a:t>IPC</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zh-CN" altLang="en-US" sz="1700" u="none" strike="noStrike" dirty="0">
                          <a:effectLst/>
                        </a:rPr>
                        <a:t>写分配版周期</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zh-CN" altLang="en-US" sz="1700" u="none" strike="noStrike" dirty="0">
                          <a:effectLst/>
                        </a:rPr>
                        <a:t>写分配版 </a:t>
                      </a:r>
                      <a:r>
                        <a:rPr lang="en-US" altLang="zh-CN" sz="1700" u="none" strike="noStrike" dirty="0">
                          <a:effectLst/>
                        </a:rPr>
                        <a:t>IPC</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1224561611"/>
                  </a:ext>
                </a:extLst>
              </a:tr>
              <a:tr h="325515">
                <a:tc>
                  <a:txBody>
                    <a:bodyPr/>
                    <a:lstStyle/>
                    <a:p>
                      <a:pPr algn="ctr" fontAlgn="ctr"/>
                      <a:r>
                        <a:rPr lang="en-US" altLang="zh-CN" sz="1700" u="none" strike="noStrike">
                          <a:effectLst/>
                        </a:rPr>
                        <a:t>1</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dirty="0" err="1">
                          <a:effectLst/>
                        </a:rPr>
                        <a:t>bitcount</a:t>
                      </a:r>
                      <a:endParaRPr lang="en-US" sz="1700" b="1" i="0" u="none" strike="noStrike" dirty="0">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altLang="zh-CN" sz="1700" u="none" strike="noStrike">
                          <a:effectLst/>
                        </a:rPr>
                        <a:t>51437</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0.974</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dirty="0">
                          <a:effectLst/>
                        </a:rPr>
                        <a:t>50cd8</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0.979</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1348713385"/>
                  </a:ext>
                </a:extLst>
              </a:tr>
              <a:tr h="325515">
                <a:tc>
                  <a:txBody>
                    <a:bodyPr/>
                    <a:lstStyle/>
                    <a:p>
                      <a:pPr algn="ctr" fontAlgn="ctr"/>
                      <a:r>
                        <a:rPr lang="en-US" altLang="zh-CN" sz="1700" u="none" strike="noStrike">
                          <a:effectLst/>
                        </a:rPr>
                        <a:t>2</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bubble_sort</a:t>
                      </a:r>
                      <a:endParaRPr lang="en-US" sz="1700" b="1" i="0" u="none" strike="noStrike">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sz="1700" u="none" strike="noStrike" dirty="0">
                          <a:effectLst/>
                        </a:rPr>
                        <a:t>1bad51</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0.936</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1ba570</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0.938</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1679789656"/>
                  </a:ext>
                </a:extLst>
              </a:tr>
              <a:tr h="325515">
                <a:tc>
                  <a:txBody>
                    <a:bodyPr/>
                    <a:lstStyle/>
                    <a:p>
                      <a:pPr algn="ctr" fontAlgn="ctr"/>
                      <a:r>
                        <a:rPr lang="en-US" altLang="zh-CN" sz="1700" u="none" strike="noStrike">
                          <a:effectLst/>
                        </a:rPr>
                        <a:t>3</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coremark</a:t>
                      </a:r>
                      <a:endParaRPr lang="en-US" sz="1700" b="1" i="0" u="none" strike="noStrike">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sz="1700" u="none" strike="noStrike">
                          <a:effectLst/>
                        </a:rPr>
                        <a:t>40dcf1</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0.956</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4015c3</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0.969</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375633293"/>
                  </a:ext>
                </a:extLst>
              </a:tr>
              <a:tr h="325515">
                <a:tc>
                  <a:txBody>
                    <a:bodyPr/>
                    <a:lstStyle/>
                    <a:p>
                      <a:pPr algn="ctr" fontAlgn="ctr"/>
                      <a:r>
                        <a:rPr lang="en-US" altLang="zh-CN" sz="1700" u="none" strike="noStrike">
                          <a:effectLst/>
                        </a:rPr>
                        <a:t>4</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crc32</a:t>
                      </a:r>
                      <a:endParaRPr lang="en-US" sz="1700" b="1" i="0" u="none" strike="noStrike">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sz="1700" u="none" strike="noStrike">
                          <a:effectLst/>
                        </a:rPr>
                        <a:t>2aede4</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0.903</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2a33d3</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0.920</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491673484"/>
                  </a:ext>
                </a:extLst>
              </a:tr>
              <a:tr h="325515">
                <a:tc>
                  <a:txBody>
                    <a:bodyPr/>
                    <a:lstStyle/>
                    <a:p>
                      <a:pPr algn="ctr" fontAlgn="ctr"/>
                      <a:r>
                        <a:rPr lang="en-US" altLang="zh-CN" sz="1700" u="none" strike="noStrike">
                          <a:effectLst/>
                        </a:rPr>
                        <a:t>5</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dhrystone</a:t>
                      </a:r>
                      <a:endParaRPr lang="en-US" sz="1700" b="1" i="0" u="none" strike="noStrike">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sz="1700" u="none" strike="noStrike">
                          <a:effectLst/>
                        </a:rPr>
                        <a:t>9844e</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0.772</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81d84</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0.908</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2959296504"/>
                  </a:ext>
                </a:extLst>
              </a:tr>
              <a:tr h="325515">
                <a:tc>
                  <a:txBody>
                    <a:bodyPr/>
                    <a:lstStyle/>
                    <a:p>
                      <a:pPr algn="ctr" fontAlgn="ctr"/>
                      <a:r>
                        <a:rPr lang="en-US" altLang="zh-CN" sz="1700" u="none" strike="noStrike">
                          <a:effectLst/>
                        </a:rPr>
                        <a:t>6</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dirty="0" err="1">
                          <a:effectLst/>
                        </a:rPr>
                        <a:t>quick_sort</a:t>
                      </a:r>
                      <a:endParaRPr lang="en-US" sz="1700" b="1" i="0" u="none" strike="noStrike" dirty="0">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sz="1700" u="none" strike="noStrike">
                          <a:effectLst/>
                        </a:rPr>
                        <a:t>1b0cc3</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0.959</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1ae051</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0.966</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3824319244"/>
                  </a:ext>
                </a:extLst>
              </a:tr>
              <a:tr h="325515">
                <a:tc>
                  <a:txBody>
                    <a:bodyPr/>
                    <a:lstStyle/>
                    <a:p>
                      <a:pPr algn="ctr" fontAlgn="ctr"/>
                      <a:r>
                        <a:rPr lang="en-US" altLang="zh-CN" sz="1700" u="none" strike="noStrike">
                          <a:effectLst/>
                        </a:rPr>
                        <a:t>7</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select_sort</a:t>
                      </a:r>
                      <a:endParaRPr lang="en-US" sz="1700" b="1" i="0" u="none" strike="noStrike">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sz="1700" u="none" strike="noStrike" dirty="0">
                          <a:effectLst/>
                        </a:rPr>
                        <a:t>1b3b61</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0.991</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1b32b3</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0.993</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2444874467"/>
                  </a:ext>
                </a:extLst>
              </a:tr>
              <a:tr h="270020">
                <a:tc>
                  <a:txBody>
                    <a:bodyPr/>
                    <a:lstStyle/>
                    <a:p>
                      <a:pPr algn="ctr" fontAlgn="ctr"/>
                      <a:r>
                        <a:rPr lang="en-US" altLang="zh-CN" sz="1700" u="none" strike="noStrike">
                          <a:effectLst/>
                        </a:rPr>
                        <a:t>8</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sha</a:t>
                      </a:r>
                      <a:endParaRPr lang="en-US" sz="1700" b="1" i="0" u="none" strike="noStrike">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sz="1700" u="none" strike="noStrike" dirty="0">
                          <a:effectLst/>
                        </a:rPr>
                        <a:t>1c7885</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0.930</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1bfc72</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0.947</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1063523056"/>
                  </a:ext>
                </a:extLst>
              </a:tr>
              <a:tr h="371083">
                <a:tc>
                  <a:txBody>
                    <a:bodyPr/>
                    <a:lstStyle/>
                    <a:p>
                      <a:pPr algn="ctr" fontAlgn="ctr"/>
                      <a:r>
                        <a:rPr lang="en-US" altLang="zh-CN" sz="1700" u="none" strike="noStrike">
                          <a:effectLst/>
                        </a:rPr>
                        <a:t>9</a:t>
                      </a:r>
                      <a:endParaRPr lang="en-US" altLang="zh-CN"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dirty="0" err="1">
                          <a:effectLst/>
                        </a:rPr>
                        <a:t>stream_copy</a:t>
                      </a:r>
                      <a:endParaRPr lang="en-US" sz="1700" b="1" i="0" u="none" strike="noStrike" dirty="0">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sz="1700" u="none" strike="noStrike">
                          <a:effectLst/>
                        </a:rPr>
                        <a:t>21c74</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0.813</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1fb42</a:t>
                      </a:r>
                      <a:endParaRPr lang="en-US" sz="1700" b="0" i="0" u="none" strike="noStrike">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0.868</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3987603408"/>
                  </a:ext>
                </a:extLst>
              </a:tr>
              <a:tr h="325515">
                <a:tc>
                  <a:txBody>
                    <a:bodyPr/>
                    <a:lstStyle/>
                    <a:p>
                      <a:pPr algn="ctr" fontAlgn="ctr"/>
                      <a:r>
                        <a:rPr lang="en-US" altLang="zh-CN" sz="1700" u="none" strike="noStrike" dirty="0">
                          <a:effectLst/>
                        </a:rPr>
                        <a:t>10</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a:effectLst/>
                        </a:rPr>
                        <a:t>stringsearch</a:t>
                      </a:r>
                      <a:endParaRPr lang="en-US" sz="1700" b="1" i="0" u="none" strike="noStrike">
                        <a:solidFill>
                          <a:srgbClr val="000000"/>
                        </a:solidFill>
                        <a:effectLst/>
                        <a:latin typeface="Times New Roman" panose="02020603050405020304" pitchFamily="18" charset="0"/>
                        <a:ea typeface="等线" panose="02010600030101010101" pitchFamily="2" charset="-122"/>
                      </a:endParaRPr>
                    </a:p>
                  </a:txBody>
                  <a:tcPr marL="11456" marR="11456" marT="11456" marB="0" anchor="ctr"/>
                </a:tc>
                <a:tc>
                  <a:txBody>
                    <a:bodyPr/>
                    <a:lstStyle/>
                    <a:p>
                      <a:pPr algn="ctr" fontAlgn="ctr"/>
                      <a:r>
                        <a:rPr lang="en-US" sz="1700" u="none" strike="noStrike" dirty="0">
                          <a:effectLst/>
                        </a:rPr>
                        <a:t>2346b1</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0.509</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sz="1700" u="none" strike="noStrike" dirty="0">
                          <a:effectLst/>
                        </a:rPr>
                        <a:t>14a0c1</a:t>
                      </a:r>
                      <a:endParaRPr lang="en-US"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tc>
                  <a:txBody>
                    <a:bodyPr/>
                    <a:lstStyle/>
                    <a:p>
                      <a:pPr algn="ctr" fontAlgn="ctr"/>
                      <a:r>
                        <a:rPr lang="en-US" altLang="zh-CN" sz="1700" u="none" strike="noStrike" dirty="0">
                          <a:effectLst/>
                        </a:rPr>
                        <a:t>0.875</a:t>
                      </a:r>
                      <a:endParaRPr lang="en-US" altLang="zh-CN" sz="1700" b="0" i="0" u="none" strike="noStrike" dirty="0">
                        <a:solidFill>
                          <a:srgbClr val="000000"/>
                        </a:solidFill>
                        <a:effectLst/>
                        <a:latin typeface="等线" panose="02010600030101010101" pitchFamily="2" charset="-122"/>
                        <a:ea typeface="等线" panose="02010600030101010101" pitchFamily="2" charset="-122"/>
                      </a:endParaRPr>
                    </a:p>
                  </a:txBody>
                  <a:tcPr marL="11456" marR="11456" marT="11456" marB="0" anchor="ctr"/>
                </a:tc>
                <a:extLst>
                  <a:ext uri="{0D108BD9-81ED-4DB2-BD59-A6C34878D82A}">
                    <a16:rowId xmlns:a16="http://schemas.microsoft.com/office/drawing/2014/main" val="1600728317"/>
                  </a:ext>
                </a:extLst>
              </a:tr>
            </a:tbl>
          </a:graphicData>
        </a:graphic>
      </p:graphicFrame>
      <p:sp>
        <p:nvSpPr>
          <p:cNvPr id="3" name="标题 2">
            <a:extLst>
              <a:ext uri="{FF2B5EF4-FFF2-40B4-BE49-F238E27FC236}">
                <a16:creationId xmlns:a16="http://schemas.microsoft.com/office/drawing/2014/main" id="{83C5EEDF-28F7-4106-BD20-DC3B48EFC2FC}"/>
              </a:ext>
            </a:extLst>
          </p:cNvPr>
          <p:cNvSpPr>
            <a:spLocks noGrp="1"/>
          </p:cNvSpPr>
          <p:nvPr>
            <p:ph type="title"/>
          </p:nvPr>
        </p:nvSpPr>
        <p:spPr/>
        <p:txBody>
          <a:bodyPr/>
          <a:lstStyle/>
          <a:p>
            <a:r>
              <a:rPr lang="zh-CN" altLang="en-US" dirty="0"/>
              <a:t>跑分数据</a:t>
            </a:r>
          </a:p>
        </p:txBody>
      </p:sp>
      <p:sp>
        <p:nvSpPr>
          <p:cNvPr id="6" name="内容占位符 1">
            <a:extLst>
              <a:ext uri="{FF2B5EF4-FFF2-40B4-BE49-F238E27FC236}">
                <a16:creationId xmlns:a16="http://schemas.microsoft.com/office/drawing/2014/main" id="{C8AD51DF-911F-4AB5-BC36-16AA2411AB16}"/>
              </a:ext>
            </a:extLst>
          </p:cNvPr>
          <p:cNvSpPr txBox="1">
            <a:spLocks/>
          </p:cNvSpPr>
          <p:nvPr/>
        </p:nvSpPr>
        <p:spPr>
          <a:xfrm>
            <a:off x="838200" y="1340768"/>
            <a:ext cx="10515600" cy="5061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mn-ea"/>
              </a:rPr>
              <a:t>IPC</a:t>
            </a:r>
            <a:r>
              <a:rPr lang="zh-CN" altLang="en-US">
                <a:latin typeface="+mn-ea"/>
              </a:rPr>
              <a:t>：提交</a:t>
            </a:r>
            <a:r>
              <a:rPr lang="zh-CN" altLang="en-US" dirty="0">
                <a:latin typeface="+mn-ea"/>
              </a:rPr>
              <a:t>版本 </a:t>
            </a:r>
            <a:r>
              <a:rPr lang="en-US" altLang="zh-CN" dirty="0">
                <a:latin typeface="+mn-ea"/>
              </a:rPr>
              <a:t>0.860@97MHz</a:t>
            </a:r>
            <a:r>
              <a:rPr lang="zh-CN" altLang="en-US" dirty="0">
                <a:latin typeface="+mn-ea"/>
              </a:rPr>
              <a:t>，写分配 </a:t>
            </a:r>
            <a:r>
              <a:rPr lang="en-US" altLang="zh-CN" dirty="0">
                <a:latin typeface="+mn-ea"/>
              </a:rPr>
              <a:t>0.936@105MHz</a:t>
            </a:r>
            <a:endParaRPr lang="zh-CN" altLang="en-US" dirty="0">
              <a:latin typeface="+mn-ea"/>
            </a:endParaRPr>
          </a:p>
        </p:txBody>
      </p:sp>
    </p:spTree>
    <p:extLst>
      <p:ext uri="{BB962C8B-B14F-4D97-AF65-F5344CB8AC3E}">
        <p14:creationId xmlns:p14="http://schemas.microsoft.com/office/powerpoint/2010/main" val="3467705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08F322F-A855-443B-9901-3B9918488C6E}"/>
              </a:ext>
            </a:extLst>
          </p:cNvPr>
          <p:cNvSpPr>
            <a:spLocks noGrp="1"/>
          </p:cNvSpPr>
          <p:nvPr>
            <p:ph idx="1"/>
          </p:nvPr>
        </p:nvSpPr>
        <p:spPr/>
        <p:txBody>
          <a:bodyPr>
            <a:normAutofit fontScale="92500" lnSpcReduction="20000"/>
          </a:bodyPr>
          <a:lstStyle/>
          <a:p>
            <a:r>
              <a:rPr lang="en-US" altLang="zh-CN" dirty="0">
                <a:latin typeface="+mn-ea"/>
              </a:rPr>
              <a:t>ADD ADDI ADDIU ADDU CLO CLZ DIV DIVU MADD MADDU</a:t>
            </a:r>
          </a:p>
          <a:p>
            <a:r>
              <a:rPr lang="en-US" altLang="zh-CN" dirty="0">
                <a:latin typeface="+mn-ea"/>
              </a:rPr>
              <a:t>MSUB MSUBU MUL MULT MULTU SLT SLTI SLTIU SLTU SUB</a:t>
            </a:r>
          </a:p>
          <a:p>
            <a:r>
              <a:rPr lang="en-US" altLang="zh-CN" dirty="0">
                <a:latin typeface="+mn-ea"/>
              </a:rPr>
              <a:t>SUBU BEQ BGEZ BGEZAL BGTZ BLEZ BLTZ BLTZAL BNE J</a:t>
            </a:r>
          </a:p>
          <a:p>
            <a:r>
              <a:rPr lang="en-US" altLang="zh-CN" dirty="0">
                <a:latin typeface="+mn-ea"/>
              </a:rPr>
              <a:t>JAL JALR JR LB LBU LH LHU LL LW LWL</a:t>
            </a:r>
          </a:p>
          <a:p>
            <a:r>
              <a:rPr lang="en-US" altLang="zh-CN" dirty="0">
                <a:latin typeface="+mn-ea"/>
              </a:rPr>
              <a:t>LWR PREF SB SC SH SW SWL SWR SYNC AND</a:t>
            </a:r>
          </a:p>
          <a:p>
            <a:r>
              <a:rPr lang="en-US" altLang="zh-CN" dirty="0">
                <a:latin typeface="+mn-ea"/>
              </a:rPr>
              <a:t>ANDI LUI NOR OR ORI XOR XORI MFHI MFLO MOVF</a:t>
            </a:r>
          </a:p>
          <a:p>
            <a:r>
              <a:rPr lang="en-US" altLang="zh-CN" dirty="0">
                <a:latin typeface="+mn-ea"/>
              </a:rPr>
              <a:t>MOVN MOVT MOVZ MTHI MTLO SLL SLLV SRA SRAV SRL</a:t>
            </a:r>
          </a:p>
          <a:p>
            <a:r>
              <a:rPr lang="en-US" altLang="zh-CN" dirty="0">
                <a:latin typeface="+mn-ea"/>
              </a:rPr>
              <a:t>SRLV BREAK SYSCALL TEQ TEQI TGE TGEI TGEIU TGEU TLT</a:t>
            </a:r>
          </a:p>
          <a:p>
            <a:r>
              <a:rPr lang="en-US" altLang="zh-CN" dirty="0">
                <a:latin typeface="+mn-ea"/>
              </a:rPr>
              <a:t>TLTI TLTIU TLTU TNE TNEI BEQL BGEZALL BGEZL BGTZL BLEZL</a:t>
            </a:r>
          </a:p>
          <a:p>
            <a:r>
              <a:rPr lang="en-US" altLang="zh-CN" dirty="0">
                <a:latin typeface="+mn-ea"/>
              </a:rPr>
              <a:t>BLTZALL BLTZL BNEL CACHE ERET MFC0 MTC0 TLBP TLBR TLBWI </a:t>
            </a:r>
          </a:p>
          <a:p>
            <a:r>
              <a:rPr lang="en-US" altLang="zh-CN" dirty="0">
                <a:latin typeface="+mn-ea"/>
              </a:rPr>
              <a:t>TLBWR WAIT</a:t>
            </a:r>
            <a:endParaRPr lang="zh-CN" altLang="en-US" dirty="0">
              <a:latin typeface="+mn-ea"/>
            </a:endParaRPr>
          </a:p>
        </p:txBody>
      </p:sp>
      <p:sp>
        <p:nvSpPr>
          <p:cNvPr id="3" name="标题 2">
            <a:extLst>
              <a:ext uri="{FF2B5EF4-FFF2-40B4-BE49-F238E27FC236}">
                <a16:creationId xmlns:a16="http://schemas.microsoft.com/office/drawing/2014/main" id="{9B29C964-806B-411E-8070-92F5C2859587}"/>
              </a:ext>
            </a:extLst>
          </p:cNvPr>
          <p:cNvSpPr>
            <a:spLocks noGrp="1"/>
          </p:cNvSpPr>
          <p:nvPr>
            <p:ph type="title"/>
          </p:nvPr>
        </p:nvSpPr>
        <p:spPr/>
        <p:txBody>
          <a:bodyPr/>
          <a:lstStyle/>
          <a:p>
            <a:r>
              <a:rPr lang="zh-CN" altLang="en-US" dirty="0"/>
              <a:t>实现的指令</a:t>
            </a:r>
          </a:p>
        </p:txBody>
      </p:sp>
    </p:spTree>
    <p:extLst>
      <p:ext uri="{BB962C8B-B14F-4D97-AF65-F5344CB8AC3E}">
        <p14:creationId xmlns:p14="http://schemas.microsoft.com/office/powerpoint/2010/main" val="913830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B7C5D7-4747-433E-B738-C7FDC130AEEC}"/>
              </a:ext>
            </a:extLst>
          </p:cNvPr>
          <p:cNvSpPr>
            <a:spLocks noGrp="1"/>
          </p:cNvSpPr>
          <p:nvPr>
            <p:ph idx="1"/>
          </p:nvPr>
        </p:nvSpPr>
        <p:spPr>
          <a:xfrm>
            <a:off x="531979" y="1340768"/>
            <a:ext cx="5803505" cy="5430146"/>
          </a:xfrm>
        </p:spPr>
        <p:txBody>
          <a:bodyPr>
            <a:normAutofit/>
          </a:bodyPr>
          <a:lstStyle/>
          <a:p>
            <a:r>
              <a:rPr lang="en-US" altLang="zh-CN" sz="2000" dirty="0">
                <a:latin typeface="+mn-ea"/>
              </a:rPr>
              <a:t>Index Register (CP0 Register 0, Select 0)</a:t>
            </a:r>
          </a:p>
          <a:p>
            <a:r>
              <a:rPr lang="en-US" altLang="zh-CN" sz="2000" dirty="0">
                <a:latin typeface="+mn-ea"/>
              </a:rPr>
              <a:t>Random Register (CP0 Register 1, Select 0)</a:t>
            </a:r>
          </a:p>
          <a:p>
            <a:r>
              <a:rPr lang="en-US" altLang="zh-CN" sz="2000" dirty="0">
                <a:latin typeface="+mn-ea"/>
              </a:rPr>
              <a:t>EntryLo0, EntryLo1 (CP0 Registers 2 and 3, Select 0)</a:t>
            </a:r>
          </a:p>
          <a:p>
            <a:r>
              <a:rPr lang="en-US" altLang="zh-CN" sz="2000" dirty="0">
                <a:latin typeface="+mn-ea"/>
              </a:rPr>
              <a:t>Context Register (CP0 Register 4, Select 0)</a:t>
            </a:r>
          </a:p>
          <a:p>
            <a:r>
              <a:rPr lang="en-US" altLang="zh-CN" sz="2000" dirty="0" err="1">
                <a:latin typeface="+mn-ea"/>
              </a:rPr>
              <a:t>PageMask</a:t>
            </a:r>
            <a:r>
              <a:rPr lang="en-US" altLang="zh-CN" sz="2000" dirty="0">
                <a:latin typeface="+mn-ea"/>
              </a:rPr>
              <a:t> Register (CP0 Register 5, Select 0)</a:t>
            </a:r>
          </a:p>
          <a:p>
            <a:r>
              <a:rPr lang="en-US" altLang="zh-CN" sz="2000" dirty="0">
                <a:latin typeface="+mn-ea"/>
              </a:rPr>
              <a:t>Wired Register (CP0 Register 6, Select 0)</a:t>
            </a:r>
          </a:p>
          <a:p>
            <a:r>
              <a:rPr lang="en-US" altLang="zh-CN" sz="2000" dirty="0" err="1">
                <a:latin typeface="+mn-ea"/>
              </a:rPr>
              <a:t>BadVAddr</a:t>
            </a:r>
            <a:r>
              <a:rPr lang="en-US" altLang="zh-CN" sz="2000" dirty="0">
                <a:latin typeface="+mn-ea"/>
              </a:rPr>
              <a:t> Register (CP0 Register 8, Select 0)</a:t>
            </a:r>
          </a:p>
          <a:p>
            <a:r>
              <a:rPr lang="en-US" altLang="zh-CN" sz="2000" dirty="0">
                <a:latin typeface="+mn-ea"/>
              </a:rPr>
              <a:t>Count Register (CP0 Register 9, Select 0)</a:t>
            </a:r>
          </a:p>
          <a:p>
            <a:r>
              <a:rPr lang="en-US" altLang="zh-CN" sz="2000" dirty="0" err="1">
                <a:latin typeface="+mn-ea"/>
              </a:rPr>
              <a:t>EntryHi</a:t>
            </a:r>
            <a:r>
              <a:rPr lang="en-US" altLang="zh-CN" sz="2000" dirty="0">
                <a:latin typeface="+mn-ea"/>
              </a:rPr>
              <a:t> Register (CP0 Register 10, Select 0)</a:t>
            </a:r>
          </a:p>
          <a:p>
            <a:r>
              <a:rPr lang="en-US" altLang="zh-CN" sz="2000" dirty="0">
                <a:latin typeface="+mn-ea"/>
              </a:rPr>
              <a:t>Compare Register (CP0 Register 11, Select 0)</a:t>
            </a:r>
          </a:p>
          <a:p>
            <a:r>
              <a:rPr lang="en-US" altLang="zh-CN" sz="2000" dirty="0">
                <a:latin typeface="+mn-ea"/>
              </a:rPr>
              <a:t>Status Register (CP Register 12, Select 0)</a:t>
            </a:r>
          </a:p>
          <a:p>
            <a:pPr marL="0" indent="0">
              <a:buNone/>
            </a:pPr>
            <a:endParaRPr lang="en-US" altLang="zh-CN" sz="2000" dirty="0">
              <a:latin typeface="+mn-ea"/>
            </a:endParaRPr>
          </a:p>
        </p:txBody>
      </p:sp>
      <p:sp>
        <p:nvSpPr>
          <p:cNvPr id="3" name="标题 2">
            <a:extLst>
              <a:ext uri="{FF2B5EF4-FFF2-40B4-BE49-F238E27FC236}">
                <a16:creationId xmlns:a16="http://schemas.microsoft.com/office/drawing/2014/main" id="{FF3644B1-89DA-472B-9A08-FE56D28D8828}"/>
              </a:ext>
            </a:extLst>
          </p:cNvPr>
          <p:cNvSpPr>
            <a:spLocks noGrp="1"/>
          </p:cNvSpPr>
          <p:nvPr>
            <p:ph type="title"/>
          </p:nvPr>
        </p:nvSpPr>
        <p:spPr/>
        <p:txBody>
          <a:bodyPr/>
          <a:lstStyle/>
          <a:p>
            <a:r>
              <a:rPr lang="zh-CN" altLang="en-US" dirty="0">
                <a:latin typeface="+mj-ea"/>
              </a:rPr>
              <a:t>实现的 </a:t>
            </a:r>
            <a:r>
              <a:rPr lang="en-US" altLang="zh-CN" dirty="0">
                <a:latin typeface="+mj-ea"/>
              </a:rPr>
              <a:t>CP0 </a:t>
            </a:r>
            <a:r>
              <a:rPr lang="zh-CN" altLang="en-US" dirty="0">
                <a:latin typeface="+mj-ea"/>
              </a:rPr>
              <a:t>寄存器</a:t>
            </a:r>
          </a:p>
        </p:txBody>
      </p:sp>
      <p:sp>
        <p:nvSpPr>
          <p:cNvPr id="4" name="内容占位符 1">
            <a:extLst>
              <a:ext uri="{FF2B5EF4-FFF2-40B4-BE49-F238E27FC236}">
                <a16:creationId xmlns:a16="http://schemas.microsoft.com/office/drawing/2014/main" id="{15DB1FA7-CBDC-4F95-9810-A4DE9CCF869E}"/>
              </a:ext>
            </a:extLst>
          </p:cNvPr>
          <p:cNvSpPr txBox="1">
            <a:spLocks/>
          </p:cNvSpPr>
          <p:nvPr/>
        </p:nvSpPr>
        <p:spPr>
          <a:xfrm>
            <a:off x="6421153" y="1340768"/>
            <a:ext cx="5671458" cy="5430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mn-ea"/>
              </a:rPr>
              <a:t>Cause Register (CP0 Register 13, Select 0)</a:t>
            </a:r>
          </a:p>
          <a:p>
            <a:r>
              <a:rPr lang="en-US" altLang="zh-CN" sz="2000" dirty="0">
                <a:latin typeface="+mn-ea"/>
              </a:rPr>
              <a:t>Exception Program Counter (CP0 Register 14, Select 0)</a:t>
            </a:r>
          </a:p>
          <a:p>
            <a:r>
              <a:rPr lang="en-US" altLang="zh-CN" sz="2000" dirty="0">
                <a:latin typeface="+mn-ea"/>
              </a:rPr>
              <a:t>Processor Identification (CP0 Register 15, Select 0)</a:t>
            </a:r>
          </a:p>
          <a:p>
            <a:r>
              <a:rPr lang="en-US" altLang="zh-CN" sz="2000" dirty="0" err="1">
                <a:latin typeface="+mn-ea"/>
              </a:rPr>
              <a:t>EBase</a:t>
            </a:r>
            <a:r>
              <a:rPr lang="en-US" altLang="zh-CN" sz="2000" dirty="0">
                <a:latin typeface="+mn-ea"/>
              </a:rPr>
              <a:t> Register (CP0 Register 15, Select 1)</a:t>
            </a:r>
          </a:p>
          <a:p>
            <a:r>
              <a:rPr lang="en-US" altLang="zh-CN" sz="2000" dirty="0">
                <a:latin typeface="+mn-ea"/>
              </a:rPr>
              <a:t>Configuration Register (CP0 Register 16, Select 0)</a:t>
            </a:r>
          </a:p>
          <a:p>
            <a:r>
              <a:rPr lang="en-US" altLang="zh-CN" sz="2000" dirty="0">
                <a:latin typeface="+mn-ea"/>
              </a:rPr>
              <a:t>Configuration Register 1 (CP0 Register 16, Select 1)</a:t>
            </a:r>
          </a:p>
          <a:p>
            <a:r>
              <a:rPr lang="en-US" altLang="zh-CN" sz="2000" dirty="0" err="1">
                <a:latin typeface="+mn-ea"/>
              </a:rPr>
              <a:t>TagLo</a:t>
            </a:r>
            <a:r>
              <a:rPr lang="en-US" altLang="zh-CN" sz="2000" dirty="0">
                <a:latin typeface="+mn-ea"/>
              </a:rPr>
              <a:t> Register (CP0 Register 28, Select 0, 2)</a:t>
            </a:r>
          </a:p>
          <a:p>
            <a:r>
              <a:rPr lang="en-US" altLang="zh-CN" sz="2000" dirty="0" err="1">
                <a:latin typeface="+mn-ea"/>
              </a:rPr>
              <a:t>TagHi</a:t>
            </a:r>
            <a:r>
              <a:rPr lang="en-US" altLang="zh-CN" sz="2000" dirty="0">
                <a:latin typeface="+mn-ea"/>
              </a:rPr>
              <a:t> Register (CP0 Register 29, Select 0, 2)</a:t>
            </a:r>
            <a:endParaRPr lang="zh-CN" altLang="en-US" sz="2000" dirty="0">
              <a:latin typeface="+mn-ea"/>
            </a:endParaRPr>
          </a:p>
        </p:txBody>
      </p:sp>
    </p:spTree>
    <p:extLst>
      <p:ext uri="{BB962C8B-B14F-4D97-AF65-F5344CB8AC3E}">
        <p14:creationId xmlns:p14="http://schemas.microsoft.com/office/powerpoint/2010/main" val="252570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7" name="TextBox 26"/>
          <p:cNvSpPr txBox="1">
            <a:spLocks noChangeArrowheads="1"/>
          </p:cNvSpPr>
          <p:nvPr/>
        </p:nvSpPr>
        <p:spPr bwMode="auto">
          <a:xfrm>
            <a:off x="1198095" y="2245187"/>
            <a:ext cx="2081987" cy="193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5">
            <a:extLst>
              <a:ext uri="{FF2B5EF4-FFF2-40B4-BE49-F238E27FC236}">
                <a16:creationId xmlns:a16="http://schemas.microsoft.com/office/drawing/2014/main" id="{9567E6FC-7DBA-43FC-B365-25CAE2E5E709}"/>
              </a:ext>
            </a:extLst>
          </p:cNvPr>
          <p:cNvSpPr txBox="1">
            <a:spLocks noChangeArrowheads="1"/>
          </p:cNvSpPr>
          <p:nvPr/>
        </p:nvSpPr>
        <p:spPr bwMode="auto">
          <a:xfrm>
            <a:off x="3794420" y="2789312"/>
            <a:ext cx="809747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zh-CN" altLang="en-US" sz="66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概述</a:t>
            </a:r>
          </a:p>
        </p:txBody>
      </p:sp>
    </p:spTree>
    <p:extLst>
      <p:ext uri="{BB962C8B-B14F-4D97-AF65-F5344CB8AC3E}">
        <p14:creationId xmlns:p14="http://schemas.microsoft.com/office/powerpoint/2010/main" val="5994269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730404-A04B-4116-905A-C55FB3D30004}"/>
              </a:ext>
            </a:extLst>
          </p:cNvPr>
          <p:cNvSpPr>
            <a:spLocks noGrp="1"/>
          </p:cNvSpPr>
          <p:nvPr>
            <p:ph idx="1"/>
          </p:nvPr>
        </p:nvSpPr>
        <p:spPr/>
        <p:txBody>
          <a:bodyPr>
            <a:normAutofit/>
          </a:bodyPr>
          <a:lstStyle/>
          <a:p>
            <a:r>
              <a:rPr lang="zh-CN" altLang="en-US" sz="3600" dirty="0"/>
              <a:t>整合大学四年，搭建一个属于我们的计算机系统</a:t>
            </a:r>
            <a:endParaRPr lang="en-US" altLang="zh-CN" sz="3600" dirty="0"/>
          </a:p>
          <a:p>
            <a:endParaRPr lang="en-US" altLang="zh-CN" sz="3600" dirty="0"/>
          </a:p>
          <a:p>
            <a:r>
              <a:rPr lang="zh-CN" altLang="en-US" sz="3600" dirty="0"/>
              <a:t>意味着我们需要实现</a:t>
            </a:r>
            <a:endParaRPr lang="en-US" altLang="zh-CN" sz="3600" dirty="0"/>
          </a:p>
          <a:p>
            <a:pPr lvl="1"/>
            <a:r>
              <a:rPr lang="zh-CN" altLang="en-US" sz="3200" dirty="0"/>
              <a:t>完整的指令支持</a:t>
            </a:r>
            <a:endParaRPr lang="en-US" altLang="zh-CN" sz="3200" dirty="0"/>
          </a:p>
          <a:p>
            <a:pPr lvl="1"/>
            <a:r>
              <a:rPr lang="en-US" altLang="zh-CN" sz="3200" dirty="0"/>
              <a:t>TLB</a:t>
            </a:r>
            <a:r>
              <a:rPr lang="zh-CN" altLang="en-US" sz="3200" dirty="0"/>
              <a:t>、</a:t>
            </a:r>
            <a:r>
              <a:rPr lang="en-US" altLang="zh-CN" sz="3200" dirty="0"/>
              <a:t>Cache</a:t>
            </a:r>
          </a:p>
          <a:p>
            <a:pPr lvl="1"/>
            <a:r>
              <a:rPr lang="zh-CN" altLang="en-US" sz="3200" dirty="0"/>
              <a:t>使用板上资源</a:t>
            </a:r>
            <a:endParaRPr lang="en-US" altLang="zh-CN" sz="3200" dirty="0"/>
          </a:p>
          <a:p>
            <a:pPr lvl="1"/>
            <a:r>
              <a:rPr lang="zh-CN" altLang="en-US" sz="3200" dirty="0"/>
              <a:t>启动 </a:t>
            </a:r>
            <a:r>
              <a:rPr lang="en-US" altLang="zh-CN" sz="3200" dirty="0"/>
              <a:t>Linux</a:t>
            </a:r>
          </a:p>
          <a:p>
            <a:pPr lvl="1"/>
            <a:r>
              <a:rPr lang="zh-CN" altLang="en-US" sz="3200" dirty="0"/>
              <a:t>运行编译器</a:t>
            </a:r>
            <a:endParaRPr lang="en-US" altLang="zh-CN" sz="3200" dirty="0"/>
          </a:p>
          <a:p>
            <a:pPr lvl="1"/>
            <a:r>
              <a:rPr lang="zh-CN" altLang="en-US" sz="3200" dirty="0"/>
              <a:t>移植应用程序</a:t>
            </a:r>
            <a:endParaRPr lang="en-US" altLang="zh-CN" sz="3200" dirty="0"/>
          </a:p>
          <a:p>
            <a:endParaRPr lang="en-US" altLang="zh-CN" sz="3600" dirty="0"/>
          </a:p>
        </p:txBody>
      </p:sp>
      <p:sp>
        <p:nvSpPr>
          <p:cNvPr id="3" name="标题 2">
            <a:extLst>
              <a:ext uri="{FF2B5EF4-FFF2-40B4-BE49-F238E27FC236}">
                <a16:creationId xmlns:a16="http://schemas.microsoft.com/office/drawing/2014/main" id="{BDB5A8AB-F57B-4727-A405-9F0029E6DC6A}"/>
              </a:ext>
            </a:extLst>
          </p:cNvPr>
          <p:cNvSpPr>
            <a:spLocks noGrp="1"/>
          </p:cNvSpPr>
          <p:nvPr>
            <p:ph type="title"/>
          </p:nvPr>
        </p:nvSpPr>
        <p:spPr/>
        <p:txBody>
          <a:bodyPr/>
          <a:lstStyle/>
          <a:p>
            <a:r>
              <a:rPr lang="zh-CN" altLang="en-US" dirty="0"/>
              <a:t>我们的目标</a:t>
            </a:r>
          </a:p>
        </p:txBody>
      </p:sp>
    </p:spTree>
    <p:extLst>
      <p:ext uri="{BB962C8B-B14F-4D97-AF65-F5344CB8AC3E}">
        <p14:creationId xmlns:p14="http://schemas.microsoft.com/office/powerpoint/2010/main" val="3196879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9730404-A04B-4116-905A-C55FB3D30004}"/>
              </a:ext>
            </a:extLst>
          </p:cNvPr>
          <p:cNvSpPr>
            <a:spLocks noGrp="1"/>
          </p:cNvSpPr>
          <p:nvPr>
            <p:ph idx="1"/>
          </p:nvPr>
        </p:nvSpPr>
        <p:spPr/>
        <p:txBody>
          <a:bodyPr>
            <a:normAutofit/>
          </a:bodyPr>
          <a:lstStyle/>
          <a:p>
            <a:r>
              <a:rPr lang="zh-CN" altLang="en-US" sz="3600" dirty="0"/>
              <a:t>功能测试、性能测试</a:t>
            </a:r>
            <a:endParaRPr lang="en-US" altLang="zh-CN" sz="3600" dirty="0"/>
          </a:p>
          <a:p>
            <a:pPr lvl="1"/>
            <a:r>
              <a:rPr lang="zh-CN" altLang="en-US" sz="3200" dirty="0"/>
              <a:t>通过全部功能测试</a:t>
            </a:r>
            <a:endParaRPr lang="en-US" altLang="zh-CN" sz="3200" dirty="0"/>
          </a:p>
          <a:p>
            <a:pPr lvl="1"/>
            <a:r>
              <a:rPr lang="zh-CN" altLang="en-US" sz="3200" dirty="0"/>
              <a:t>跑分：</a:t>
            </a:r>
            <a:r>
              <a:rPr lang="en-US" altLang="zh-CN" sz="3200" dirty="0">
                <a:solidFill>
                  <a:schemeClr val="accent1"/>
                </a:solidFill>
              </a:rPr>
              <a:t>61.287@97MHz</a:t>
            </a:r>
          </a:p>
          <a:p>
            <a:r>
              <a:rPr lang="zh-CN" altLang="en-US" sz="3600" dirty="0"/>
              <a:t>进阶部分</a:t>
            </a:r>
            <a:endParaRPr lang="en-US" altLang="zh-CN" sz="3600" dirty="0"/>
          </a:p>
          <a:p>
            <a:pPr lvl="1"/>
            <a:r>
              <a:rPr lang="zh-CN" altLang="en-US" sz="3200" dirty="0"/>
              <a:t>基于 </a:t>
            </a:r>
            <a:r>
              <a:rPr lang="en-US" altLang="zh-CN" sz="3200" dirty="0" err="1"/>
              <a:t>soc_up</a:t>
            </a:r>
            <a:r>
              <a:rPr lang="en-US" altLang="zh-CN" sz="3200" dirty="0"/>
              <a:t> </a:t>
            </a:r>
            <a:r>
              <a:rPr lang="zh-CN" altLang="en-US" sz="3200" dirty="0"/>
              <a:t>，添加 </a:t>
            </a:r>
            <a:r>
              <a:rPr lang="en-US" altLang="zh-CN" sz="3200" dirty="0"/>
              <a:t>LCD </a:t>
            </a:r>
            <a:r>
              <a:rPr lang="zh-CN" altLang="en-US" sz="3200" dirty="0"/>
              <a:t>控制器（包含触摸屏控制）</a:t>
            </a:r>
            <a:endParaRPr lang="en-US" altLang="zh-CN" sz="3200" dirty="0"/>
          </a:p>
          <a:p>
            <a:pPr lvl="1"/>
            <a:r>
              <a:rPr lang="zh-CN" altLang="en-US" sz="3200" dirty="0"/>
              <a:t>修改 </a:t>
            </a:r>
            <a:r>
              <a:rPr lang="en-US" altLang="zh-CN" sz="3200" dirty="0"/>
              <a:t>Linux </a:t>
            </a:r>
            <a:r>
              <a:rPr lang="zh-CN" altLang="en-US" sz="3200" dirty="0"/>
              <a:t>代码以兼容 </a:t>
            </a:r>
            <a:r>
              <a:rPr lang="en-US" altLang="zh-CN" sz="3200" dirty="0" err="1"/>
              <a:t>myCPU</a:t>
            </a:r>
            <a:endParaRPr lang="en-US" altLang="zh-CN" sz="3200" dirty="0"/>
          </a:p>
          <a:p>
            <a:pPr lvl="1"/>
            <a:r>
              <a:rPr lang="zh-CN" altLang="en-US" sz="3200" dirty="0"/>
              <a:t>通过 </a:t>
            </a:r>
            <a:r>
              <a:rPr lang="en-US" altLang="zh-CN" sz="3200" dirty="0"/>
              <a:t>PMON </a:t>
            </a:r>
            <a:r>
              <a:rPr lang="zh-CN" altLang="en-US" sz="3200" dirty="0">
                <a:solidFill>
                  <a:schemeClr val="accent1"/>
                </a:solidFill>
              </a:rPr>
              <a:t>启动 </a:t>
            </a:r>
            <a:r>
              <a:rPr lang="en-US" altLang="zh-CN" sz="3200" dirty="0">
                <a:solidFill>
                  <a:schemeClr val="accent1"/>
                </a:solidFill>
              </a:rPr>
              <a:t>Linux </a:t>
            </a:r>
            <a:r>
              <a:rPr lang="zh-CN" altLang="en-US" sz="3200" dirty="0">
                <a:solidFill>
                  <a:schemeClr val="accent1"/>
                </a:solidFill>
              </a:rPr>
              <a:t>成功</a:t>
            </a:r>
            <a:r>
              <a:rPr lang="zh-CN" altLang="en-US" sz="3200" dirty="0"/>
              <a:t>，运行 </a:t>
            </a:r>
            <a:r>
              <a:rPr lang="en-US" altLang="zh-CN" sz="3200" dirty="0">
                <a:solidFill>
                  <a:schemeClr val="accent1"/>
                </a:solidFill>
              </a:rPr>
              <a:t>GCC </a:t>
            </a:r>
            <a:r>
              <a:rPr lang="zh-CN" altLang="en-US" sz="3200" dirty="0">
                <a:solidFill>
                  <a:schemeClr val="accent1"/>
                </a:solidFill>
              </a:rPr>
              <a:t>编译器</a:t>
            </a:r>
            <a:endParaRPr lang="en-US" altLang="zh-CN" sz="3200" dirty="0">
              <a:solidFill>
                <a:schemeClr val="accent1"/>
              </a:solidFill>
            </a:endParaRPr>
          </a:p>
          <a:p>
            <a:pPr lvl="1"/>
            <a:r>
              <a:rPr lang="zh-CN" altLang="en-US" sz="3200" dirty="0"/>
              <a:t>运行课程大作业（五子棋、贪吃蛇等）供演示</a:t>
            </a:r>
          </a:p>
        </p:txBody>
      </p:sp>
      <p:sp>
        <p:nvSpPr>
          <p:cNvPr id="3" name="标题 2">
            <a:extLst>
              <a:ext uri="{FF2B5EF4-FFF2-40B4-BE49-F238E27FC236}">
                <a16:creationId xmlns:a16="http://schemas.microsoft.com/office/drawing/2014/main" id="{BDB5A8AB-F57B-4727-A405-9F0029E6DC6A}"/>
              </a:ext>
            </a:extLst>
          </p:cNvPr>
          <p:cNvSpPr>
            <a:spLocks noGrp="1"/>
          </p:cNvSpPr>
          <p:nvPr>
            <p:ph type="title"/>
          </p:nvPr>
        </p:nvSpPr>
        <p:spPr/>
        <p:txBody>
          <a:bodyPr/>
          <a:lstStyle/>
          <a:p>
            <a:r>
              <a:rPr lang="zh-CN" altLang="en-US" dirty="0"/>
              <a:t>提交方案概述</a:t>
            </a:r>
          </a:p>
        </p:txBody>
      </p:sp>
    </p:spTree>
    <p:extLst>
      <p:ext uri="{BB962C8B-B14F-4D97-AF65-F5344CB8AC3E}">
        <p14:creationId xmlns:p14="http://schemas.microsoft.com/office/powerpoint/2010/main" val="336305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42" name="Freeform 5"/>
          <p:cNvSpPr>
            <a:spLocks/>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a:extLst/>
        </p:spPr>
        <p:txBody>
          <a:body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endParaRPr kumimoji="0" lang="zh-CN" altLang="en-US" sz="1799" b="0" i="0" u="none" strike="noStrike" kern="1200" cap="none" spc="0" normalizeH="0" baseline="0" noProof="0">
              <a:ln>
                <a:noFill/>
              </a:ln>
              <a:solidFill>
                <a:srgbClr val="FD7004"/>
              </a:solidFill>
              <a:effectLst/>
              <a:uLnTx/>
              <a:uFillTx/>
              <a:latin typeface="Arial" panose="020B0604020202020204" pitchFamily="34" charset="0"/>
              <a:ea typeface="宋体" panose="02010600030101010101" pitchFamily="2" charset="-122"/>
              <a:cs typeface="+mn-cs"/>
            </a:endParaRPr>
          </a:p>
        </p:txBody>
      </p:sp>
      <p:sp>
        <p:nvSpPr>
          <p:cNvPr id="10247" name="TextBox 26"/>
          <p:cNvSpPr txBox="1">
            <a:spLocks noChangeArrowheads="1"/>
          </p:cNvSpPr>
          <p:nvPr/>
        </p:nvSpPr>
        <p:spPr bwMode="auto">
          <a:xfrm>
            <a:off x="1198095" y="2245187"/>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1199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descr="横版组合——透明.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5">
            <a:extLst>
              <a:ext uri="{FF2B5EF4-FFF2-40B4-BE49-F238E27FC236}">
                <a16:creationId xmlns:a16="http://schemas.microsoft.com/office/drawing/2014/main" id="{56438981-1547-4503-ACA0-9DDD0A644B97}"/>
              </a:ext>
            </a:extLst>
          </p:cNvPr>
          <p:cNvSpPr txBox="1">
            <a:spLocks noChangeArrowheads="1"/>
          </p:cNvSpPr>
          <p:nvPr/>
        </p:nvSpPr>
        <p:spPr bwMode="auto">
          <a:xfrm>
            <a:off x="3794420" y="2789312"/>
            <a:ext cx="809747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034" rtl="0" eaLnBrk="1" fontAlgn="base" latinLnBrk="0" hangingPunct="1">
              <a:lnSpc>
                <a:spcPct val="100000"/>
              </a:lnSpc>
              <a:spcBef>
                <a:spcPct val="0"/>
              </a:spcBef>
              <a:spcAft>
                <a:spcPct val="0"/>
              </a:spcAft>
              <a:buClrTx/>
              <a:buSzTx/>
              <a:buFontTx/>
              <a:buNone/>
              <a:tabLst/>
              <a:defRPr/>
            </a:pPr>
            <a:r>
              <a:rPr kumimoji="0" lang="en-US" altLang="zh-CN" sz="66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MIPS CPU </a:t>
            </a:r>
            <a:r>
              <a:rPr kumimoji="0" lang="zh-CN" altLang="en-US" sz="6600" b="1" i="0" u="none" strike="noStrike" kern="1200" cap="none" spc="0" normalizeH="0" baseline="0" noProof="0" dirty="0">
                <a:ln>
                  <a:noFill/>
                </a:ln>
                <a:solidFill>
                  <a:srgbClr val="FDCB34"/>
                </a:solidFill>
                <a:effectLst/>
                <a:uLnTx/>
                <a:uFillTx/>
                <a:latin typeface="微软雅黑" panose="020B0503020204020204" pitchFamily="34" charset="-122"/>
                <a:ea typeface="微软雅黑" panose="020B0503020204020204" pitchFamily="34" charset="-122"/>
                <a:cs typeface="+mn-cs"/>
              </a:rPr>
              <a:t>设计</a:t>
            </a:r>
          </a:p>
        </p:txBody>
      </p:sp>
    </p:spTree>
    <p:extLst>
      <p:ext uri="{BB962C8B-B14F-4D97-AF65-F5344CB8AC3E}">
        <p14:creationId xmlns:p14="http://schemas.microsoft.com/office/powerpoint/2010/main" val="7974443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021543"/>
          </a:xfrm>
        </p:spPr>
        <p:txBody>
          <a:bodyPr/>
          <a:lstStyle/>
          <a:p>
            <a:r>
              <a:rPr lang="en-US" altLang="zh-CN" dirty="0">
                <a:latin typeface="+mj-ea"/>
              </a:rPr>
              <a:t>MIPS CPU Core</a:t>
            </a:r>
            <a:endParaRPr lang="zh-CN" altLang="en-US" dirty="0">
              <a:latin typeface="+mj-ea"/>
            </a:endParaRPr>
          </a:p>
        </p:txBody>
      </p:sp>
      <p:sp>
        <p:nvSpPr>
          <p:cNvPr id="3" name="内容占位符 2"/>
          <p:cNvSpPr>
            <a:spLocks noGrp="1"/>
          </p:cNvSpPr>
          <p:nvPr>
            <p:ph idx="1"/>
          </p:nvPr>
        </p:nvSpPr>
        <p:spPr>
          <a:xfrm>
            <a:off x="838199" y="1340767"/>
            <a:ext cx="10863943" cy="5724061"/>
          </a:xfrm>
        </p:spPr>
        <p:txBody>
          <a:bodyPr>
            <a:normAutofit/>
          </a:bodyPr>
          <a:lstStyle/>
          <a:p>
            <a:r>
              <a:rPr lang="zh-CN" altLang="en-US" sz="4000" dirty="0"/>
              <a:t>单发射静态五级流水设计</a:t>
            </a:r>
            <a:endParaRPr lang="en-US" altLang="zh-CN" sz="4000" dirty="0"/>
          </a:p>
          <a:p>
            <a:pPr lvl="1"/>
            <a:r>
              <a:rPr lang="zh-CN" altLang="en-US" sz="3200" dirty="0"/>
              <a:t>两级的指令发射器，加上三级的执行流水</a:t>
            </a:r>
            <a:endParaRPr lang="en-US" altLang="zh-CN" sz="3200" dirty="0"/>
          </a:p>
          <a:p>
            <a:r>
              <a:rPr lang="zh-CN" altLang="en-US" sz="4000" dirty="0"/>
              <a:t>完整的 </a:t>
            </a:r>
            <a:r>
              <a:rPr lang="en-US" altLang="zh-CN" sz="4000" dirty="0"/>
              <a:t>MIPS32 Release 1 </a:t>
            </a:r>
            <a:r>
              <a:rPr lang="zh-CN" altLang="en-US" sz="4000" dirty="0"/>
              <a:t>实现</a:t>
            </a:r>
            <a:endParaRPr lang="en-US" altLang="zh-CN" sz="4000" dirty="0"/>
          </a:p>
          <a:p>
            <a:pPr lvl="1"/>
            <a:r>
              <a:rPr lang="en-US" altLang="zh-CN" sz="3600" dirty="0">
                <a:solidFill>
                  <a:schemeClr val="accent1"/>
                </a:solidFill>
              </a:rPr>
              <a:t>102 </a:t>
            </a:r>
            <a:r>
              <a:rPr lang="zh-CN" altLang="en-US" sz="3600" dirty="0">
                <a:solidFill>
                  <a:schemeClr val="accent1"/>
                </a:solidFill>
              </a:rPr>
              <a:t>条</a:t>
            </a:r>
            <a:r>
              <a:rPr lang="zh-CN" altLang="en-US" sz="3600" dirty="0"/>
              <a:t>指令</a:t>
            </a:r>
            <a:endParaRPr lang="en-US" altLang="zh-CN" sz="3600" dirty="0"/>
          </a:p>
          <a:p>
            <a:pPr lvl="1"/>
            <a:r>
              <a:rPr lang="en-US" altLang="zh-CN" sz="3600" dirty="0">
                <a:solidFill>
                  <a:schemeClr val="accent1"/>
                </a:solidFill>
              </a:rPr>
              <a:t>17 </a:t>
            </a:r>
            <a:r>
              <a:rPr lang="zh-CN" altLang="en-US" sz="3600" dirty="0">
                <a:solidFill>
                  <a:schemeClr val="accent1"/>
                </a:solidFill>
              </a:rPr>
              <a:t>种</a:t>
            </a:r>
            <a:r>
              <a:rPr lang="zh-CN" altLang="en-US" sz="3600" dirty="0"/>
              <a:t>中断例外</a:t>
            </a:r>
            <a:endParaRPr lang="en-US" altLang="zh-CN" sz="3600" dirty="0"/>
          </a:p>
          <a:p>
            <a:pPr lvl="1"/>
            <a:r>
              <a:rPr lang="en-US" altLang="zh-CN" sz="3600" dirty="0">
                <a:solidFill>
                  <a:schemeClr val="accent1"/>
                </a:solidFill>
              </a:rPr>
              <a:t>19 </a:t>
            </a:r>
            <a:r>
              <a:rPr lang="zh-CN" altLang="en-US" sz="3600" dirty="0">
                <a:solidFill>
                  <a:schemeClr val="accent1"/>
                </a:solidFill>
              </a:rPr>
              <a:t>个 </a:t>
            </a:r>
            <a:r>
              <a:rPr lang="en-US" altLang="zh-CN" sz="3600" dirty="0">
                <a:solidFill>
                  <a:schemeClr val="accent1"/>
                </a:solidFill>
              </a:rPr>
              <a:t>CP0 </a:t>
            </a:r>
            <a:r>
              <a:rPr lang="zh-CN" altLang="en-US" sz="3600" dirty="0">
                <a:solidFill>
                  <a:schemeClr val="accent1"/>
                </a:solidFill>
              </a:rPr>
              <a:t>寄存器</a:t>
            </a:r>
            <a:endParaRPr lang="en-US" altLang="zh-CN" sz="3600" dirty="0">
              <a:solidFill>
                <a:schemeClr val="accent1"/>
              </a:solidFill>
            </a:endParaRPr>
          </a:p>
          <a:p>
            <a:pPr lvl="1"/>
            <a:r>
              <a:rPr lang="zh-CN" altLang="en-US" sz="3600" dirty="0"/>
              <a:t>完整的 </a:t>
            </a:r>
            <a:r>
              <a:rPr lang="en-US" altLang="zh-CN" sz="3600" dirty="0">
                <a:solidFill>
                  <a:schemeClr val="accent1"/>
                </a:solidFill>
              </a:rPr>
              <a:t>32 </a:t>
            </a:r>
            <a:r>
              <a:rPr lang="zh-CN" altLang="en-US" sz="3600" dirty="0">
                <a:solidFill>
                  <a:schemeClr val="accent1"/>
                </a:solidFill>
              </a:rPr>
              <a:t>项 </a:t>
            </a:r>
            <a:r>
              <a:rPr lang="en-US" altLang="zh-CN" sz="3600" dirty="0">
                <a:solidFill>
                  <a:schemeClr val="accent1"/>
                </a:solidFill>
              </a:rPr>
              <a:t>TLB </a:t>
            </a:r>
            <a:r>
              <a:rPr lang="zh-CN" altLang="en-US" sz="3600" dirty="0"/>
              <a:t>及 </a:t>
            </a:r>
            <a:r>
              <a:rPr lang="en-US" altLang="zh-CN" sz="3600" dirty="0">
                <a:solidFill>
                  <a:schemeClr val="accent1"/>
                </a:solidFill>
              </a:rPr>
              <a:t>TLB </a:t>
            </a:r>
            <a:r>
              <a:rPr lang="zh-CN" altLang="en-US" sz="3600" dirty="0">
                <a:solidFill>
                  <a:schemeClr val="accent1"/>
                </a:solidFill>
              </a:rPr>
              <a:t>指令</a:t>
            </a:r>
            <a:endParaRPr lang="en-US" altLang="zh-CN" sz="3600" dirty="0"/>
          </a:p>
          <a:p>
            <a:pPr lvl="1"/>
            <a:r>
              <a:rPr lang="zh-CN" altLang="en-US" sz="3600" dirty="0"/>
              <a:t>必需的</a:t>
            </a:r>
            <a:r>
              <a:rPr lang="en-US" altLang="zh-CN" sz="3600" dirty="0"/>
              <a:t> </a:t>
            </a:r>
            <a:r>
              <a:rPr lang="en-US" altLang="zh-CN" sz="3600" dirty="0">
                <a:solidFill>
                  <a:schemeClr val="accent1"/>
                </a:solidFill>
              </a:rPr>
              <a:t>Cache </a:t>
            </a:r>
            <a:r>
              <a:rPr lang="zh-CN" altLang="en-US" sz="3600" dirty="0">
                <a:solidFill>
                  <a:schemeClr val="accent1"/>
                </a:solidFill>
              </a:rPr>
              <a:t>指令</a:t>
            </a:r>
            <a:endParaRPr lang="en-US" altLang="zh-CN" sz="3600" dirty="0">
              <a:solidFill>
                <a:schemeClr val="accent1"/>
              </a:solidFill>
            </a:endParaRPr>
          </a:p>
          <a:p>
            <a:r>
              <a:rPr lang="zh-CN" altLang="en-US" sz="4000" dirty="0"/>
              <a:t>消除控制相关，基本不堵流水</a:t>
            </a:r>
            <a:endParaRPr lang="en-US" altLang="zh-CN" sz="4000" dirty="0"/>
          </a:p>
        </p:txBody>
      </p:sp>
    </p:spTree>
    <p:extLst>
      <p:ext uri="{BB962C8B-B14F-4D97-AF65-F5344CB8AC3E}">
        <p14:creationId xmlns:p14="http://schemas.microsoft.com/office/powerpoint/2010/main" val="1041364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8D22B5-324B-41FD-859A-7451E6C26825}"/>
              </a:ext>
            </a:extLst>
          </p:cNvPr>
          <p:cNvSpPr>
            <a:spLocks noGrp="1"/>
          </p:cNvSpPr>
          <p:nvPr>
            <p:ph idx="1"/>
          </p:nvPr>
        </p:nvSpPr>
        <p:spPr>
          <a:xfrm>
            <a:off x="838200" y="1340768"/>
            <a:ext cx="6548120" cy="5061482"/>
          </a:xfrm>
        </p:spPr>
        <p:txBody>
          <a:bodyPr>
            <a:normAutofit/>
          </a:bodyPr>
          <a:lstStyle/>
          <a:p>
            <a:r>
              <a:rPr lang="zh-CN" altLang="en-US" dirty="0"/>
              <a:t>可配置的单路 </a:t>
            </a:r>
            <a:r>
              <a:rPr lang="en-US" altLang="zh-CN" dirty="0"/>
              <a:t>Cache</a:t>
            </a:r>
            <a:r>
              <a:rPr lang="zh-CN" altLang="en-US" dirty="0"/>
              <a:t>（写回、写不分配）</a:t>
            </a:r>
            <a:endParaRPr lang="en-US" altLang="zh-CN" dirty="0"/>
          </a:p>
          <a:p>
            <a:r>
              <a:rPr lang="en-US" altLang="zh-CN" dirty="0" err="1"/>
              <a:t>icache</a:t>
            </a:r>
            <a:r>
              <a:rPr lang="en-US" altLang="zh-CN" dirty="0"/>
              <a:t> tag </a:t>
            </a:r>
            <a:r>
              <a:rPr lang="zh-CN" altLang="en-US" dirty="0"/>
              <a:t>用 </a:t>
            </a:r>
            <a:r>
              <a:rPr lang="en-US" altLang="zh-CN" dirty="0"/>
              <a:t>Verilog Reg </a:t>
            </a:r>
            <a:r>
              <a:rPr lang="zh-CN" altLang="en-US" dirty="0"/>
              <a:t>类型实例，其余使用</a:t>
            </a:r>
            <a:r>
              <a:rPr lang="en-US" altLang="zh-CN" dirty="0"/>
              <a:t> Block RAM IP</a:t>
            </a:r>
          </a:p>
          <a:p>
            <a:r>
              <a:rPr lang="en-US" altLang="zh-CN" dirty="0"/>
              <a:t>Cache</a:t>
            </a:r>
            <a:r>
              <a:rPr lang="zh-CN" altLang="en-US" dirty="0"/>
              <a:t> 内部状态机仅有三个状态</a:t>
            </a:r>
            <a:endParaRPr lang="en-US" altLang="zh-CN" dirty="0"/>
          </a:p>
          <a:p>
            <a:r>
              <a:rPr lang="en-US" altLang="zh-CN" dirty="0"/>
              <a:t>Load/Store Buffer </a:t>
            </a:r>
            <a:r>
              <a:rPr lang="zh-CN" altLang="en-US" dirty="0"/>
              <a:t>设计</a:t>
            </a:r>
            <a:endParaRPr lang="en-US" altLang="zh-CN" dirty="0"/>
          </a:p>
          <a:p>
            <a:pPr marL="0" indent="0">
              <a:buNone/>
            </a:pPr>
            <a:endParaRPr lang="en-US" altLang="zh-CN" dirty="0"/>
          </a:p>
          <a:p>
            <a:r>
              <a:rPr lang="en-US" altLang="zh-CN" dirty="0"/>
              <a:t>64KB </a:t>
            </a:r>
            <a:r>
              <a:rPr lang="zh-CN" altLang="en-US" dirty="0"/>
              <a:t>指令 </a:t>
            </a:r>
            <a:r>
              <a:rPr lang="en-US" altLang="zh-CN" dirty="0"/>
              <a:t>Cache</a:t>
            </a:r>
            <a:r>
              <a:rPr lang="zh-CN" altLang="en-US" dirty="0"/>
              <a:t>，</a:t>
            </a:r>
            <a:r>
              <a:rPr lang="en-US" altLang="zh-CN" dirty="0"/>
              <a:t>64KB </a:t>
            </a:r>
            <a:r>
              <a:rPr lang="zh-CN" altLang="en-US" dirty="0"/>
              <a:t>数据</a:t>
            </a:r>
            <a:r>
              <a:rPr lang="en-US" altLang="zh-CN" dirty="0"/>
              <a:t> Cache</a:t>
            </a:r>
          </a:p>
          <a:p>
            <a:endParaRPr lang="zh-CN" altLang="en-US" dirty="0"/>
          </a:p>
        </p:txBody>
      </p:sp>
      <p:sp>
        <p:nvSpPr>
          <p:cNvPr id="3" name="标题 2">
            <a:extLst>
              <a:ext uri="{FF2B5EF4-FFF2-40B4-BE49-F238E27FC236}">
                <a16:creationId xmlns:a16="http://schemas.microsoft.com/office/drawing/2014/main" id="{3F5FA154-E0C2-48B0-9FDD-B1C1AA7E76CE}"/>
              </a:ext>
            </a:extLst>
          </p:cNvPr>
          <p:cNvSpPr>
            <a:spLocks noGrp="1"/>
          </p:cNvSpPr>
          <p:nvPr>
            <p:ph type="title"/>
          </p:nvPr>
        </p:nvSpPr>
        <p:spPr/>
        <p:txBody>
          <a:bodyPr/>
          <a:lstStyle/>
          <a:p>
            <a:r>
              <a:rPr lang="en-US" altLang="zh-CN" dirty="0">
                <a:latin typeface="+mj-ea"/>
              </a:rPr>
              <a:t>L1 Cache</a:t>
            </a:r>
            <a:endParaRPr lang="zh-CN" altLang="en-US" dirty="0">
              <a:latin typeface="+mj-ea"/>
            </a:endParaRPr>
          </a:p>
        </p:txBody>
      </p:sp>
      <p:pic>
        <p:nvPicPr>
          <p:cNvPr id="4" name="图片 3">
            <a:extLst>
              <a:ext uri="{FF2B5EF4-FFF2-40B4-BE49-F238E27FC236}">
                <a16:creationId xmlns:a16="http://schemas.microsoft.com/office/drawing/2014/main" id="{F7A5AF49-7C54-42A8-9CE1-D9C6B2B469C6}"/>
              </a:ext>
            </a:extLst>
          </p:cNvPr>
          <p:cNvPicPr>
            <a:picLocks noChangeAspect="1"/>
          </p:cNvPicPr>
          <p:nvPr/>
        </p:nvPicPr>
        <p:blipFill>
          <a:blip r:embed="rId2"/>
          <a:stretch>
            <a:fillRect/>
          </a:stretch>
        </p:blipFill>
        <p:spPr>
          <a:xfrm>
            <a:off x="7974965" y="1340768"/>
            <a:ext cx="3469640" cy="1741417"/>
          </a:xfrm>
          <a:prstGeom prst="rect">
            <a:avLst/>
          </a:prstGeom>
        </p:spPr>
      </p:pic>
      <p:sp>
        <p:nvSpPr>
          <p:cNvPr id="5" name="文本框 4">
            <a:extLst>
              <a:ext uri="{FF2B5EF4-FFF2-40B4-BE49-F238E27FC236}">
                <a16:creationId xmlns:a16="http://schemas.microsoft.com/office/drawing/2014/main" id="{401879AA-FEF2-4BA9-A09E-45DD1CE6DB3A}"/>
              </a:ext>
            </a:extLst>
          </p:cNvPr>
          <p:cNvSpPr txBox="1"/>
          <p:nvPr/>
        </p:nvSpPr>
        <p:spPr>
          <a:xfrm>
            <a:off x="8775065" y="3082185"/>
            <a:ext cx="1869440" cy="369332"/>
          </a:xfrm>
          <a:prstGeom prst="rect">
            <a:avLst/>
          </a:prstGeom>
          <a:noFill/>
        </p:spPr>
        <p:txBody>
          <a:bodyPr wrap="square" rtlCol="0">
            <a:spAutoFit/>
          </a:bodyPr>
          <a:lstStyle/>
          <a:p>
            <a:pPr algn="ctr"/>
            <a:r>
              <a:rPr lang="en-US" altLang="zh-CN" dirty="0" err="1"/>
              <a:t>icache</a:t>
            </a:r>
            <a:r>
              <a:rPr lang="en-US" altLang="zh-CN" dirty="0"/>
              <a:t> </a:t>
            </a:r>
            <a:r>
              <a:rPr lang="zh-CN" altLang="en-US" dirty="0"/>
              <a:t>状态机</a:t>
            </a:r>
          </a:p>
        </p:txBody>
      </p:sp>
      <p:pic>
        <p:nvPicPr>
          <p:cNvPr id="6" name="图片 5">
            <a:extLst>
              <a:ext uri="{FF2B5EF4-FFF2-40B4-BE49-F238E27FC236}">
                <a16:creationId xmlns:a16="http://schemas.microsoft.com/office/drawing/2014/main" id="{7643270D-44DB-48CC-9AC0-564D6F68F30F}"/>
              </a:ext>
            </a:extLst>
          </p:cNvPr>
          <p:cNvPicPr>
            <a:picLocks noChangeAspect="1"/>
          </p:cNvPicPr>
          <p:nvPr/>
        </p:nvPicPr>
        <p:blipFill>
          <a:blip r:embed="rId3"/>
          <a:stretch>
            <a:fillRect/>
          </a:stretch>
        </p:blipFill>
        <p:spPr>
          <a:xfrm>
            <a:off x="7916227" y="3684273"/>
            <a:ext cx="3587115" cy="1846206"/>
          </a:xfrm>
          <a:prstGeom prst="rect">
            <a:avLst/>
          </a:prstGeom>
        </p:spPr>
      </p:pic>
      <p:sp>
        <p:nvSpPr>
          <p:cNvPr id="7" name="文本框 6">
            <a:extLst>
              <a:ext uri="{FF2B5EF4-FFF2-40B4-BE49-F238E27FC236}">
                <a16:creationId xmlns:a16="http://schemas.microsoft.com/office/drawing/2014/main" id="{03F5B413-AC78-4EE7-8545-1D66C7C7BD47}"/>
              </a:ext>
            </a:extLst>
          </p:cNvPr>
          <p:cNvSpPr txBox="1"/>
          <p:nvPr/>
        </p:nvSpPr>
        <p:spPr>
          <a:xfrm>
            <a:off x="8775064" y="5578569"/>
            <a:ext cx="1869440" cy="369332"/>
          </a:xfrm>
          <a:prstGeom prst="rect">
            <a:avLst/>
          </a:prstGeom>
          <a:noFill/>
        </p:spPr>
        <p:txBody>
          <a:bodyPr wrap="square" rtlCol="0">
            <a:spAutoFit/>
          </a:bodyPr>
          <a:lstStyle/>
          <a:p>
            <a:pPr algn="ctr"/>
            <a:r>
              <a:rPr lang="en-US" altLang="zh-CN" dirty="0" err="1"/>
              <a:t>dcache</a:t>
            </a:r>
            <a:r>
              <a:rPr lang="en-US" altLang="zh-CN" dirty="0"/>
              <a:t> </a:t>
            </a:r>
            <a:r>
              <a:rPr lang="zh-CN" altLang="en-US" dirty="0"/>
              <a:t>状态机</a:t>
            </a:r>
          </a:p>
        </p:txBody>
      </p:sp>
    </p:spTree>
    <p:extLst>
      <p:ext uri="{BB962C8B-B14F-4D97-AF65-F5344CB8AC3E}">
        <p14:creationId xmlns:p14="http://schemas.microsoft.com/office/powerpoint/2010/main" val="1630798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98D22B5-324B-41FD-859A-7451E6C26825}"/>
              </a:ext>
            </a:extLst>
          </p:cNvPr>
          <p:cNvSpPr>
            <a:spLocks noGrp="1"/>
          </p:cNvSpPr>
          <p:nvPr>
            <p:ph idx="1"/>
          </p:nvPr>
        </p:nvSpPr>
        <p:spPr>
          <a:xfrm>
            <a:off x="838200" y="1340768"/>
            <a:ext cx="6548120" cy="5061482"/>
          </a:xfrm>
        </p:spPr>
        <p:txBody>
          <a:bodyPr>
            <a:normAutofit/>
          </a:bodyPr>
          <a:lstStyle/>
          <a:p>
            <a:r>
              <a:rPr lang="zh-CN" altLang="en-US" sz="3200" dirty="0"/>
              <a:t>乘法器</a:t>
            </a:r>
            <a:endParaRPr lang="en-US" altLang="zh-CN" sz="3200" dirty="0"/>
          </a:p>
          <a:p>
            <a:pPr lvl="1"/>
            <a:r>
              <a:rPr lang="en-US" altLang="zh-CN" sz="2800" dirty="0"/>
              <a:t>Booth - </a:t>
            </a:r>
            <a:r>
              <a:rPr lang="zh-CN" altLang="en-US" sz="2800" dirty="0"/>
              <a:t>华莱士树</a:t>
            </a:r>
            <a:endParaRPr lang="en-US" altLang="zh-CN" sz="2800" dirty="0"/>
          </a:p>
          <a:p>
            <a:pPr lvl="1"/>
            <a:r>
              <a:rPr lang="zh-CN" altLang="en-US" sz="2800" dirty="0"/>
              <a:t>两个周期（提高主频）</a:t>
            </a:r>
            <a:endParaRPr lang="en-US" altLang="zh-CN" sz="2800" dirty="0"/>
          </a:p>
          <a:p>
            <a:pPr lvl="1"/>
            <a:endParaRPr lang="en-US" altLang="zh-CN" sz="2800" dirty="0"/>
          </a:p>
          <a:p>
            <a:pPr lvl="1"/>
            <a:endParaRPr lang="en-US" altLang="zh-CN" sz="2800" dirty="0"/>
          </a:p>
          <a:p>
            <a:r>
              <a:rPr lang="zh-CN" altLang="en-US" sz="3200" dirty="0"/>
              <a:t>除法器</a:t>
            </a:r>
            <a:endParaRPr lang="en-US" altLang="zh-CN" sz="3200" dirty="0"/>
          </a:p>
          <a:p>
            <a:pPr lvl="1"/>
            <a:r>
              <a:rPr lang="zh-CN" altLang="en-US" sz="2800" dirty="0"/>
              <a:t>固定拍数，迭代完成</a:t>
            </a:r>
            <a:endParaRPr lang="en-US" altLang="zh-CN" sz="2800" dirty="0"/>
          </a:p>
          <a:p>
            <a:pPr lvl="1"/>
            <a:r>
              <a:rPr lang="zh-CN" altLang="en-US" sz="2800" dirty="0"/>
              <a:t>实现了多种方案</a:t>
            </a:r>
          </a:p>
        </p:txBody>
      </p:sp>
      <p:sp>
        <p:nvSpPr>
          <p:cNvPr id="3" name="标题 2">
            <a:extLst>
              <a:ext uri="{FF2B5EF4-FFF2-40B4-BE49-F238E27FC236}">
                <a16:creationId xmlns:a16="http://schemas.microsoft.com/office/drawing/2014/main" id="{3F5FA154-E0C2-48B0-9FDD-B1C1AA7E76CE}"/>
              </a:ext>
            </a:extLst>
          </p:cNvPr>
          <p:cNvSpPr>
            <a:spLocks noGrp="1"/>
          </p:cNvSpPr>
          <p:nvPr>
            <p:ph type="title"/>
          </p:nvPr>
        </p:nvSpPr>
        <p:spPr/>
        <p:txBody>
          <a:bodyPr/>
          <a:lstStyle/>
          <a:p>
            <a:r>
              <a:rPr lang="zh-CN" altLang="en-US" dirty="0">
                <a:latin typeface="+mj-ea"/>
              </a:rPr>
              <a:t>自实现的乘除法器</a:t>
            </a:r>
          </a:p>
        </p:txBody>
      </p:sp>
      <p:pic>
        <p:nvPicPr>
          <p:cNvPr id="5" name="图片 4">
            <a:extLst>
              <a:ext uri="{FF2B5EF4-FFF2-40B4-BE49-F238E27FC236}">
                <a16:creationId xmlns:a16="http://schemas.microsoft.com/office/drawing/2014/main" id="{A0336265-650D-43AF-B80F-29AD11225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673" y="1133575"/>
            <a:ext cx="4148818" cy="4383657"/>
          </a:xfrm>
          <a:prstGeom prst="rect">
            <a:avLst/>
          </a:prstGeom>
        </p:spPr>
      </p:pic>
      <p:sp>
        <p:nvSpPr>
          <p:cNvPr id="6" name="文本框 5">
            <a:extLst>
              <a:ext uri="{FF2B5EF4-FFF2-40B4-BE49-F238E27FC236}">
                <a16:creationId xmlns:a16="http://schemas.microsoft.com/office/drawing/2014/main" id="{72ECB627-1A7B-4A09-B0C3-62E67D883925}"/>
              </a:ext>
            </a:extLst>
          </p:cNvPr>
          <p:cNvSpPr txBox="1"/>
          <p:nvPr/>
        </p:nvSpPr>
        <p:spPr>
          <a:xfrm>
            <a:off x="7848600" y="5517232"/>
            <a:ext cx="2884714" cy="369332"/>
          </a:xfrm>
          <a:prstGeom prst="rect">
            <a:avLst/>
          </a:prstGeom>
          <a:noFill/>
        </p:spPr>
        <p:txBody>
          <a:bodyPr wrap="square" rtlCol="0">
            <a:spAutoFit/>
          </a:bodyPr>
          <a:lstStyle/>
          <a:p>
            <a:pPr algn="ctr"/>
            <a:r>
              <a:rPr lang="zh-CN" altLang="en-US" dirty="0"/>
              <a:t>华莱士树</a:t>
            </a:r>
          </a:p>
        </p:txBody>
      </p:sp>
    </p:spTree>
    <p:extLst>
      <p:ext uri="{BB962C8B-B14F-4D97-AF65-F5344CB8AC3E}">
        <p14:creationId xmlns:p14="http://schemas.microsoft.com/office/powerpoint/2010/main" val="3835167890"/>
      </p:ext>
    </p:extLst>
  </p:cSld>
  <p:clrMapOvr>
    <a:masterClrMapping/>
  </p:clrMapOvr>
</p:sld>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814</TotalTime>
  <Words>1939</Words>
  <Application>Microsoft Office PowerPoint</Application>
  <PresentationFormat>宽屏</PresentationFormat>
  <Paragraphs>374</Paragraphs>
  <Slides>29</Slides>
  <Notes>22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等线</vt:lpstr>
      <vt:lpstr>华文中宋</vt:lpstr>
      <vt:lpstr>宋体</vt:lpstr>
      <vt:lpstr>微软雅黑</vt:lpstr>
      <vt:lpstr>Arial</vt:lpstr>
      <vt:lpstr>Impact</vt:lpstr>
      <vt:lpstr>Times New Roman</vt:lpstr>
      <vt:lpstr>A000120140530A99PPBG</vt:lpstr>
      <vt:lpstr>高性能 MIPS CPU 及 SoC 设计</vt:lpstr>
      <vt:lpstr>PowerPoint 演示文稿</vt:lpstr>
      <vt:lpstr>PowerPoint 演示文稿</vt:lpstr>
      <vt:lpstr>我们的目标</vt:lpstr>
      <vt:lpstr>提交方案概述</vt:lpstr>
      <vt:lpstr>PowerPoint 演示文稿</vt:lpstr>
      <vt:lpstr>MIPS CPU Core</vt:lpstr>
      <vt:lpstr>L1 Cache</vt:lpstr>
      <vt:lpstr>自实现的乘除法器</vt:lpstr>
      <vt:lpstr>勉强及格的跑分</vt:lpstr>
      <vt:lpstr>我们其实可以跑得更快一点</vt:lpstr>
      <vt:lpstr>PowerPoint 演示文稿</vt:lpstr>
      <vt:lpstr>SoC 框架</vt:lpstr>
      <vt:lpstr>自实现 LCD 控制器</vt:lpstr>
      <vt:lpstr>PowerPoint 演示文稿</vt:lpstr>
      <vt:lpstr>艰苦卓绝的斗争</vt:lpstr>
      <vt:lpstr>Linux 和 GCC</vt:lpstr>
      <vt:lpstr>我们填的坑</vt:lpstr>
      <vt:lpstr>适配 Linux</vt:lpstr>
      <vt:lpstr>演示程序</vt:lpstr>
      <vt:lpstr>PowerPoint 演示文稿</vt:lpstr>
      <vt:lpstr>系统展示</vt:lpstr>
      <vt:lpstr>编译器</vt:lpstr>
      <vt:lpstr>演示程序</vt:lpstr>
      <vt:lpstr>设计亮点</vt:lpstr>
      <vt:lpstr>PowerPoint 演示文稿</vt:lpstr>
      <vt:lpstr>跑分数据</vt:lpstr>
      <vt:lpstr>实现的指令</vt:lpstr>
      <vt:lpstr>实现的 CP0 寄存器</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徐 易难</cp:lastModifiedBy>
  <cp:revision>439</cp:revision>
  <dcterms:created xsi:type="dcterms:W3CDTF">2018-08-10T09:41:38Z</dcterms:created>
  <dcterms:modified xsi:type="dcterms:W3CDTF">2018-09-22T06:38:34Z</dcterms:modified>
</cp:coreProperties>
</file>